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58" r:id="rId4"/>
    <p:sldId id="262" r:id="rId5"/>
    <p:sldId id="263" r:id="rId6"/>
    <p:sldId id="265" r:id="rId7"/>
    <p:sldId id="259" r:id="rId8"/>
    <p:sldId id="266" r:id="rId9"/>
    <p:sldId id="267" r:id="rId10"/>
    <p:sldId id="268" r:id="rId11"/>
    <p:sldId id="269" r:id="rId12"/>
    <p:sldId id="271" r:id="rId13"/>
    <p:sldId id="272" r:id="rId14"/>
    <p:sldId id="273" r:id="rId15"/>
    <p:sldId id="276" r:id="rId16"/>
    <p:sldId id="275" r:id="rId17"/>
    <p:sldId id="274" r:id="rId18"/>
    <p:sldId id="277" r:id="rId19"/>
    <p:sldId id="278" r:id="rId20"/>
    <p:sldId id="279" r:id="rId21"/>
    <p:sldId id="280" r:id="rId22"/>
    <p:sldId id="27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66" d="100"/>
          <a:sy n="66" d="100"/>
        </p:scale>
        <p:origin x="684" y="-1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DE12-60B2-2280-7FA9-992093D3F1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6554A20-DCEA-D57C-8717-088FA0ED1F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CBFBF2F-6A2D-D1BB-7069-1F41A912E54C}"/>
              </a:ext>
            </a:extLst>
          </p:cNvPr>
          <p:cNvSpPr>
            <a:spLocks noGrp="1"/>
          </p:cNvSpPr>
          <p:nvPr>
            <p:ph type="dt" sz="half" idx="10"/>
          </p:nvPr>
        </p:nvSpPr>
        <p:spPr/>
        <p:txBody>
          <a:bodyPr/>
          <a:lstStyle/>
          <a:p>
            <a:fld id="{7F14A5EF-7B7C-47E5-8013-68A59B3D77C2}" type="datetimeFigureOut">
              <a:rPr lang="en-IN" smtClean="0"/>
              <a:t>07-04-2024</a:t>
            </a:fld>
            <a:endParaRPr lang="en-IN"/>
          </a:p>
        </p:txBody>
      </p:sp>
      <p:sp>
        <p:nvSpPr>
          <p:cNvPr id="5" name="Footer Placeholder 4">
            <a:extLst>
              <a:ext uri="{FF2B5EF4-FFF2-40B4-BE49-F238E27FC236}">
                <a16:creationId xmlns:a16="http://schemas.microsoft.com/office/drawing/2014/main" id="{11B59B9E-9901-8DCB-3D8F-4E1DCD1441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2D6A51-65D8-5AE1-CEB5-0FB68DCA4CA6}"/>
              </a:ext>
            </a:extLst>
          </p:cNvPr>
          <p:cNvSpPr>
            <a:spLocks noGrp="1"/>
          </p:cNvSpPr>
          <p:nvPr>
            <p:ph type="sldNum" sz="quarter" idx="12"/>
          </p:nvPr>
        </p:nvSpPr>
        <p:spPr/>
        <p:txBody>
          <a:bodyPr/>
          <a:lstStyle/>
          <a:p>
            <a:fld id="{122A478C-3F79-4625-9278-DE5A7F29CB5A}" type="slidenum">
              <a:rPr lang="en-IN" smtClean="0"/>
              <a:t>‹#›</a:t>
            </a:fld>
            <a:endParaRPr lang="en-IN"/>
          </a:p>
        </p:txBody>
      </p:sp>
    </p:spTree>
    <p:extLst>
      <p:ext uri="{BB962C8B-B14F-4D97-AF65-F5344CB8AC3E}">
        <p14:creationId xmlns:p14="http://schemas.microsoft.com/office/powerpoint/2010/main" val="4126825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A77ED-63FF-122D-3BEB-F5973797014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DB367F-1A88-010D-6BDE-CAF56DDBB9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69CA45-C790-6B3D-1960-E153CB966EA3}"/>
              </a:ext>
            </a:extLst>
          </p:cNvPr>
          <p:cNvSpPr>
            <a:spLocks noGrp="1"/>
          </p:cNvSpPr>
          <p:nvPr>
            <p:ph type="dt" sz="half" idx="10"/>
          </p:nvPr>
        </p:nvSpPr>
        <p:spPr/>
        <p:txBody>
          <a:bodyPr/>
          <a:lstStyle/>
          <a:p>
            <a:fld id="{7F14A5EF-7B7C-47E5-8013-68A59B3D77C2}" type="datetimeFigureOut">
              <a:rPr lang="en-IN" smtClean="0"/>
              <a:t>07-04-2024</a:t>
            </a:fld>
            <a:endParaRPr lang="en-IN"/>
          </a:p>
        </p:txBody>
      </p:sp>
      <p:sp>
        <p:nvSpPr>
          <p:cNvPr id="5" name="Footer Placeholder 4">
            <a:extLst>
              <a:ext uri="{FF2B5EF4-FFF2-40B4-BE49-F238E27FC236}">
                <a16:creationId xmlns:a16="http://schemas.microsoft.com/office/drawing/2014/main" id="{3DF1191F-4DD9-84B9-72EF-E01FAC4955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228394-1C1A-E4F3-0692-AC7984F9A9BC}"/>
              </a:ext>
            </a:extLst>
          </p:cNvPr>
          <p:cNvSpPr>
            <a:spLocks noGrp="1"/>
          </p:cNvSpPr>
          <p:nvPr>
            <p:ph type="sldNum" sz="quarter" idx="12"/>
          </p:nvPr>
        </p:nvSpPr>
        <p:spPr/>
        <p:txBody>
          <a:bodyPr/>
          <a:lstStyle/>
          <a:p>
            <a:fld id="{122A478C-3F79-4625-9278-DE5A7F29CB5A}" type="slidenum">
              <a:rPr lang="en-IN" smtClean="0"/>
              <a:t>‹#›</a:t>
            </a:fld>
            <a:endParaRPr lang="en-IN"/>
          </a:p>
        </p:txBody>
      </p:sp>
    </p:spTree>
    <p:extLst>
      <p:ext uri="{BB962C8B-B14F-4D97-AF65-F5344CB8AC3E}">
        <p14:creationId xmlns:p14="http://schemas.microsoft.com/office/powerpoint/2010/main" val="2573024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ED7AF3-D874-325B-06E4-AEBD00872B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4E478F-4CE7-3897-01FD-93BE307626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85215C-C952-F36A-D522-D554931F5590}"/>
              </a:ext>
            </a:extLst>
          </p:cNvPr>
          <p:cNvSpPr>
            <a:spLocks noGrp="1"/>
          </p:cNvSpPr>
          <p:nvPr>
            <p:ph type="dt" sz="half" idx="10"/>
          </p:nvPr>
        </p:nvSpPr>
        <p:spPr/>
        <p:txBody>
          <a:bodyPr/>
          <a:lstStyle/>
          <a:p>
            <a:fld id="{7F14A5EF-7B7C-47E5-8013-68A59B3D77C2}" type="datetimeFigureOut">
              <a:rPr lang="en-IN" smtClean="0"/>
              <a:t>07-04-2024</a:t>
            </a:fld>
            <a:endParaRPr lang="en-IN"/>
          </a:p>
        </p:txBody>
      </p:sp>
      <p:sp>
        <p:nvSpPr>
          <p:cNvPr id="5" name="Footer Placeholder 4">
            <a:extLst>
              <a:ext uri="{FF2B5EF4-FFF2-40B4-BE49-F238E27FC236}">
                <a16:creationId xmlns:a16="http://schemas.microsoft.com/office/drawing/2014/main" id="{B7D30A87-8DD6-39E6-3F61-0D046ED925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C49D83-FD8D-6B1E-7BB9-651340521E6A}"/>
              </a:ext>
            </a:extLst>
          </p:cNvPr>
          <p:cNvSpPr>
            <a:spLocks noGrp="1"/>
          </p:cNvSpPr>
          <p:nvPr>
            <p:ph type="sldNum" sz="quarter" idx="12"/>
          </p:nvPr>
        </p:nvSpPr>
        <p:spPr/>
        <p:txBody>
          <a:bodyPr/>
          <a:lstStyle/>
          <a:p>
            <a:fld id="{122A478C-3F79-4625-9278-DE5A7F29CB5A}" type="slidenum">
              <a:rPr lang="en-IN" smtClean="0"/>
              <a:t>‹#›</a:t>
            </a:fld>
            <a:endParaRPr lang="en-IN"/>
          </a:p>
        </p:txBody>
      </p:sp>
    </p:spTree>
    <p:extLst>
      <p:ext uri="{BB962C8B-B14F-4D97-AF65-F5344CB8AC3E}">
        <p14:creationId xmlns:p14="http://schemas.microsoft.com/office/powerpoint/2010/main" val="25240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45472-E037-922C-D420-A737D55DA8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8E4328-E3F2-A3D8-C290-3B62559A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9D9976-ADAF-81F3-05FD-DD6A1E06C682}"/>
              </a:ext>
            </a:extLst>
          </p:cNvPr>
          <p:cNvSpPr>
            <a:spLocks noGrp="1"/>
          </p:cNvSpPr>
          <p:nvPr>
            <p:ph type="dt" sz="half" idx="10"/>
          </p:nvPr>
        </p:nvSpPr>
        <p:spPr/>
        <p:txBody>
          <a:bodyPr/>
          <a:lstStyle/>
          <a:p>
            <a:fld id="{7F14A5EF-7B7C-47E5-8013-68A59B3D77C2}" type="datetimeFigureOut">
              <a:rPr lang="en-IN" smtClean="0"/>
              <a:t>07-04-2024</a:t>
            </a:fld>
            <a:endParaRPr lang="en-IN"/>
          </a:p>
        </p:txBody>
      </p:sp>
      <p:sp>
        <p:nvSpPr>
          <p:cNvPr id="5" name="Footer Placeholder 4">
            <a:extLst>
              <a:ext uri="{FF2B5EF4-FFF2-40B4-BE49-F238E27FC236}">
                <a16:creationId xmlns:a16="http://schemas.microsoft.com/office/drawing/2014/main" id="{5AEB7DD8-8AF9-B00C-59B4-B29493599B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BB8175-D4B8-9E8E-5426-C6C647946A9F}"/>
              </a:ext>
            </a:extLst>
          </p:cNvPr>
          <p:cNvSpPr>
            <a:spLocks noGrp="1"/>
          </p:cNvSpPr>
          <p:nvPr>
            <p:ph type="sldNum" sz="quarter" idx="12"/>
          </p:nvPr>
        </p:nvSpPr>
        <p:spPr/>
        <p:txBody>
          <a:bodyPr/>
          <a:lstStyle/>
          <a:p>
            <a:fld id="{122A478C-3F79-4625-9278-DE5A7F29CB5A}" type="slidenum">
              <a:rPr lang="en-IN" smtClean="0"/>
              <a:t>‹#›</a:t>
            </a:fld>
            <a:endParaRPr lang="en-IN"/>
          </a:p>
        </p:txBody>
      </p:sp>
    </p:spTree>
    <p:extLst>
      <p:ext uri="{BB962C8B-B14F-4D97-AF65-F5344CB8AC3E}">
        <p14:creationId xmlns:p14="http://schemas.microsoft.com/office/powerpoint/2010/main" val="375075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B4D1D-3B02-28B9-2967-01D8F6081C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C59BED7-1543-DDAC-B662-A575DF97074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E9489B-201E-6F37-91B6-9D1E2A82098E}"/>
              </a:ext>
            </a:extLst>
          </p:cNvPr>
          <p:cNvSpPr>
            <a:spLocks noGrp="1"/>
          </p:cNvSpPr>
          <p:nvPr>
            <p:ph type="dt" sz="half" idx="10"/>
          </p:nvPr>
        </p:nvSpPr>
        <p:spPr/>
        <p:txBody>
          <a:bodyPr/>
          <a:lstStyle/>
          <a:p>
            <a:fld id="{7F14A5EF-7B7C-47E5-8013-68A59B3D77C2}" type="datetimeFigureOut">
              <a:rPr lang="en-IN" smtClean="0"/>
              <a:t>07-04-2024</a:t>
            </a:fld>
            <a:endParaRPr lang="en-IN"/>
          </a:p>
        </p:txBody>
      </p:sp>
      <p:sp>
        <p:nvSpPr>
          <p:cNvPr id="5" name="Footer Placeholder 4">
            <a:extLst>
              <a:ext uri="{FF2B5EF4-FFF2-40B4-BE49-F238E27FC236}">
                <a16:creationId xmlns:a16="http://schemas.microsoft.com/office/drawing/2014/main" id="{3E401738-D48A-11D2-7442-34631D150A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DC44F1-2139-F891-5819-70818C38B178}"/>
              </a:ext>
            </a:extLst>
          </p:cNvPr>
          <p:cNvSpPr>
            <a:spLocks noGrp="1"/>
          </p:cNvSpPr>
          <p:nvPr>
            <p:ph type="sldNum" sz="quarter" idx="12"/>
          </p:nvPr>
        </p:nvSpPr>
        <p:spPr/>
        <p:txBody>
          <a:bodyPr/>
          <a:lstStyle/>
          <a:p>
            <a:fld id="{122A478C-3F79-4625-9278-DE5A7F29CB5A}" type="slidenum">
              <a:rPr lang="en-IN" smtClean="0"/>
              <a:t>‹#›</a:t>
            </a:fld>
            <a:endParaRPr lang="en-IN"/>
          </a:p>
        </p:txBody>
      </p:sp>
    </p:spTree>
    <p:extLst>
      <p:ext uri="{BB962C8B-B14F-4D97-AF65-F5344CB8AC3E}">
        <p14:creationId xmlns:p14="http://schemas.microsoft.com/office/powerpoint/2010/main" val="3329753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D89D-D009-F31D-256F-35770278189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2DB587-1786-4627-AD2E-1D8655EB40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5AB7A46-E043-68C4-5BEF-462B1CBAC0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175E191-209B-32DB-F400-A727C980C6E8}"/>
              </a:ext>
            </a:extLst>
          </p:cNvPr>
          <p:cNvSpPr>
            <a:spLocks noGrp="1"/>
          </p:cNvSpPr>
          <p:nvPr>
            <p:ph type="dt" sz="half" idx="10"/>
          </p:nvPr>
        </p:nvSpPr>
        <p:spPr/>
        <p:txBody>
          <a:bodyPr/>
          <a:lstStyle/>
          <a:p>
            <a:fld id="{7F14A5EF-7B7C-47E5-8013-68A59B3D77C2}" type="datetimeFigureOut">
              <a:rPr lang="en-IN" smtClean="0"/>
              <a:t>07-04-2024</a:t>
            </a:fld>
            <a:endParaRPr lang="en-IN"/>
          </a:p>
        </p:txBody>
      </p:sp>
      <p:sp>
        <p:nvSpPr>
          <p:cNvPr id="6" name="Footer Placeholder 5">
            <a:extLst>
              <a:ext uri="{FF2B5EF4-FFF2-40B4-BE49-F238E27FC236}">
                <a16:creationId xmlns:a16="http://schemas.microsoft.com/office/drawing/2014/main" id="{07973CF0-85B8-0F41-B880-3E635330E7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5EE16B-BC99-5F8D-5E62-C397ED6869A7}"/>
              </a:ext>
            </a:extLst>
          </p:cNvPr>
          <p:cNvSpPr>
            <a:spLocks noGrp="1"/>
          </p:cNvSpPr>
          <p:nvPr>
            <p:ph type="sldNum" sz="quarter" idx="12"/>
          </p:nvPr>
        </p:nvSpPr>
        <p:spPr/>
        <p:txBody>
          <a:bodyPr/>
          <a:lstStyle/>
          <a:p>
            <a:fld id="{122A478C-3F79-4625-9278-DE5A7F29CB5A}" type="slidenum">
              <a:rPr lang="en-IN" smtClean="0"/>
              <a:t>‹#›</a:t>
            </a:fld>
            <a:endParaRPr lang="en-IN"/>
          </a:p>
        </p:txBody>
      </p:sp>
    </p:spTree>
    <p:extLst>
      <p:ext uri="{BB962C8B-B14F-4D97-AF65-F5344CB8AC3E}">
        <p14:creationId xmlns:p14="http://schemas.microsoft.com/office/powerpoint/2010/main" val="3652246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6842-8303-9A13-DD3C-8F3B0FF9A4A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9067130-E568-20E8-1A41-F928F0EDEC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C148B2-2CDF-85F5-B18E-D545A4AD1F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4B3904A-5A16-A142-2468-8161339C50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7900FE-EC46-E201-22E9-3DCFFCB814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F7C9913-EB21-0E0C-AD0E-C5950695FBF5}"/>
              </a:ext>
            </a:extLst>
          </p:cNvPr>
          <p:cNvSpPr>
            <a:spLocks noGrp="1"/>
          </p:cNvSpPr>
          <p:nvPr>
            <p:ph type="dt" sz="half" idx="10"/>
          </p:nvPr>
        </p:nvSpPr>
        <p:spPr/>
        <p:txBody>
          <a:bodyPr/>
          <a:lstStyle/>
          <a:p>
            <a:fld id="{7F14A5EF-7B7C-47E5-8013-68A59B3D77C2}" type="datetimeFigureOut">
              <a:rPr lang="en-IN" smtClean="0"/>
              <a:t>07-04-2024</a:t>
            </a:fld>
            <a:endParaRPr lang="en-IN"/>
          </a:p>
        </p:txBody>
      </p:sp>
      <p:sp>
        <p:nvSpPr>
          <p:cNvPr id="8" name="Footer Placeholder 7">
            <a:extLst>
              <a:ext uri="{FF2B5EF4-FFF2-40B4-BE49-F238E27FC236}">
                <a16:creationId xmlns:a16="http://schemas.microsoft.com/office/drawing/2014/main" id="{47B66264-1F39-7FFD-9D1B-DAE057A5912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A54F65F-829D-9636-665F-C7D2736616BB}"/>
              </a:ext>
            </a:extLst>
          </p:cNvPr>
          <p:cNvSpPr>
            <a:spLocks noGrp="1"/>
          </p:cNvSpPr>
          <p:nvPr>
            <p:ph type="sldNum" sz="quarter" idx="12"/>
          </p:nvPr>
        </p:nvSpPr>
        <p:spPr/>
        <p:txBody>
          <a:bodyPr/>
          <a:lstStyle/>
          <a:p>
            <a:fld id="{122A478C-3F79-4625-9278-DE5A7F29CB5A}" type="slidenum">
              <a:rPr lang="en-IN" smtClean="0"/>
              <a:t>‹#›</a:t>
            </a:fld>
            <a:endParaRPr lang="en-IN"/>
          </a:p>
        </p:txBody>
      </p:sp>
    </p:spTree>
    <p:extLst>
      <p:ext uri="{BB962C8B-B14F-4D97-AF65-F5344CB8AC3E}">
        <p14:creationId xmlns:p14="http://schemas.microsoft.com/office/powerpoint/2010/main" val="27767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AF8A-AB7F-4A26-0C92-24E98840470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B5D43E0-5EA8-12D7-F635-CA1DD81C8020}"/>
              </a:ext>
            </a:extLst>
          </p:cNvPr>
          <p:cNvSpPr>
            <a:spLocks noGrp="1"/>
          </p:cNvSpPr>
          <p:nvPr>
            <p:ph type="dt" sz="half" idx="10"/>
          </p:nvPr>
        </p:nvSpPr>
        <p:spPr/>
        <p:txBody>
          <a:bodyPr/>
          <a:lstStyle/>
          <a:p>
            <a:fld id="{7F14A5EF-7B7C-47E5-8013-68A59B3D77C2}" type="datetimeFigureOut">
              <a:rPr lang="en-IN" smtClean="0"/>
              <a:t>07-04-2024</a:t>
            </a:fld>
            <a:endParaRPr lang="en-IN"/>
          </a:p>
        </p:txBody>
      </p:sp>
      <p:sp>
        <p:nvSpPr>
          <p:cNvPr id="4" name="Footer Placeholder 3">
            <a:extLst>
              <a:ext uri="{FF2B5EF4-FFF2-40B4-BE49-F238E27FC236}">
                <a16:creationId xmlns:a16="http://schemas.microsoft.com/office/drawing/2014/main" id="{FD2D1FF7-5060-AA23-B612-1C081B633EA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0684FB8-F4E8-5823-7DFF-596CECE1E174}"/>
              </a:ext>
            </a:extLst>
          </p:cNvPr>
          <p:cNvSpPr>
            <a:spLocks noGrp="1"/>
          </p:cNvSpPr>
          <p:nvPr>
            <p:ph type="sldNum" sz="quarter" idx="12"/>
          </p:nvPr>
        </p:nvSpPr>
        <p:spPr/>
        <p:txBody>
          <a:bodyPr/>
          <a:lstStyle/>
          <a:p>
            <a:fld id="{122A478C-3F79-4625-9278-DE5A7F29CB5A}" type="slidenum">
              <a:rPr lang="en-IN" smtClean="0"/>
              <a:t>‹#›</a:t>
            </a:fld>
            <a:endParaRPr lang="en-IN"/>
          </a:p>
        </p:txBody>
      </p:sp>
    </p:spTree>
    <p:extLst>
      <p:ext uri="{BB962C8B-B14F-4D97-AF65-F5344CB8AC3E}">
        <p14:creationId xmlns:p14="http://schemas.microsoft.com/office/powerpoint/2010/main" val="1089759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CB5B65-CB99-70CD-DAD9-96B2C226744E}"/>
              </a:ext>
            </a:extLst>
          </p:cNvPr>
          <p:cNvSpPr>
            <a:spLocks noGrp="1"/>
          </p:cNvSpPr>
          <p:nvPr>
            <p:ph type="dt" sz="half" idx="10"/>
          </p:nvPr>
        </p:nvSpPr>
        <p:spPr/>
        <p:txBody>
          <a:bodyPr/>
          <a:lstStyle/>
          <a:p>
            <a:fld id="{7F14A5EF-7B7C-47E5-8013-68A59B3D77C2}" type="datetimeFigureOut">
              <a:rPr lang="en-IN" smtClean="0"/>
              <a:t>07-04-2024</a:t>
            </a:fld>
            <a:endParaRPr lang="en-IN"/>
          </a:p>
        </p:txBody>
      </p:sp>
      <p:sp>
        <p:nvSpPr>
          <p:cNvPr id="3" name="Footer Placeholder 2">
            <a:extLst>
              <a:ext uri="{FF2B5EF4-FFF2-40B4-BE49-F238E27FC236}">
                <a16:creationId xmlns:a16="http://schemas.microsoft.com/office/drawing/2014/main" id="{B1EA3C61-F867-A281-E0ED-362F586FD3D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C608D35-6AAC-17A8-C5EC-FDD341E85AB0}"/>
              </a:ext>
            </a:extLst>
          </p:cNvPr>
          <p:cNvSpPr>
            <a:spLocks noGrp="1"/>
          </p:cNvSpPr>
          <p:nvPr>
            <p:ph type="sldNum" sz="quarter" idx="12"/>
          </p:nvPr>
        </p:nvSpPr>
        <p:spPr/>
        <p:txBody>
          <a:bodyPr/>
          <a:lstStyle/>
          <a:p>
            <a:fld id="{122A478C-3F79-4625-9278-DE5A7F29CB5A}" type="slidenum">
              <a:rPr lang="en-IN" smtClean="0"/>
              <a:t>‹#›</a:t>
            </a:fld>
            <a:endParaRPr lang="en-IN"/>
          </a:p>
        </p:txBody>
      </p:sp>
    </p:spTree>
    <p:extLst>
      <p:ext uri="{BB962C8B-B14F-4D97-AF65-F5344CB8AC3E}">
        <p14:creationId xmlns:p14="http://schemas.microsoft.com/office/powerpoint/2010/main" val="1337434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F91BF-A77F-5C05-CBBA-63656E9CB5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9151B1B-A800-9BC6-9399-879BE5B1A7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F13C2B0-9DF7-43DE-BE0F-7CD440792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970891-E54A-2AB1-1512-B1C5572B2602}"/>
              </a:ext>
            </a:extLst>
          </p:cNvPr>
          <p:cNvSpPr>
            <a:spLocks noGrp="1"/>
          </p:cNvSpPr>
          <p:nvPr>
            <p:ph type="dt" sz="half" idx="10"/>
          </p:nvPr>
        </p:nvSpPr>
        <p:spPr/>
        <p:txBody>
          <a:bodyPr/>
          <a:lstStyle/>
          <a:p>
            <a:fld id="{7F14A5EF-7B7C-47E5-8013-68A59B3D77C2}" type="datetimeFigureOut">
              <a:rPr lang="en-IN" smtClean="0"/>
              <a:t>07-04-2024</a:t>
            </a:fld>
            <a:endParaRPr lang="en-IN"/>
          </a:p>
        </p:txBody>
      </p:sp>
      <p:sp>
        <p:nvSpPr>
          <p:cNvPr id="6" name="Footer Placeholder 5">
            <a:extLst>
              <a:ext uri="{FF2B5EF4-FFF2-40B4-BE49-F238E27FC236}">
                <a16:creationId xmlns:a16="http://schemas.microsoft.com/office/drawing/2014/main" id="{BECB536D-35E4-EC11-8589-2F43A2C714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79D1CF-E72C-C34D-24DD-1379C5F35E85}"/>
              </a:ext>
            </a:extLst>
          </p:cNvPr>
          <p:cNvSpPr>
            <a:spLocks noGrp="1"/>
          </p:cNvSpPr>
          <p:nvPr>
            <p:ph type="sldNum" sz="quarter" idx="12"/>
          </p:nvPr>
        </p:nvSpPr>
        <p:spPr/>
        <p:txBody>
          <a:bodyPr/>
          <a:lstStyle/>
          <a:p>
            <a:fld id="{122A478C-3F79-4625-9278-DE5A7F29CB5A}" type="slidenum">
              <a:rPr lang="en-IN" smtClean="0"/>
              <a:t>‹#›</a:t>
            </a:fld>
            <a:endParaRPr lang="en-IN"/>
          </a:p>
        </p:txBody>
      </p:sp>
    </p:spTree>
    <p:extLst>
      <p:ext uri="{BB962C8B-B14F-4D97-AF65-F5344CB8AC3E}">
        <p14:creationId xmlns:p14="http://schemas.microsoft.com/office/powerpoint/2010/main" val="190272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5FF4B-A07E-631F-09C0-813ADDB14C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46F58B0-D245-3E14-DE16-3252749D4C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B12D869-2F7C-14FF-FCF4-299561CD1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1B329F-5A10-525E-A1CC-96E6B6AAA767}"/>
              </a:ext>
            </a:extLst>
          </p:cNvPr>
          <p:cNvSpPr>
            <a:spLocks noGrp="1"/>
          </p:cNvSpPr>
          <p:nvPr>
            <p:ph type="dt" sz="half" idx="10"/>
          </p:nvPr>
        </p:nvSpPr>
        <p:spPr/>
        <p:txBody>
          <a:bodyPr/>
          <a:lstStyle/>
          <a:p>
            <a:fld id="{7F14A5EF-7B7C-47E5-8013-68A59B3D77C2}" type="datetimeFigureOut">
              <a:rPr lang="en-IN" smtClean="0"/>
              <a:t>07-04-2024</a:t>
            </a:fld>
            <a:endParaRPr lang="en-IN"/>
          </a:p>
        </p:txBody>
      </p:sp>
      <p:sp>
        <p:nvSpPr>
          <p:cNvPr id="6" name="Footer Placeholder 5">
            <a:extLst>
              <a:ext uri="{FF2B5EF4-FFF2-40B4-BE49-F238E27FC236}">
                <a16:creationId xmlns:a16="http://schemas.microsoft.com/office/drawing/2014/main" id="{6C00C8AB-1102-D680-B2D2-61CE8C65A1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C88AC7-56C7-F035-7105-5BBEECF94AC5}"/>
              </a:ext>
            </a:extLst>
          </p:cNvPr>
          <p:cNvSpPr>
            <a:spLocks noGrp="1"/>
          </p:cNvSpPr>
          <p:nvPr>
            <p:ph type="sldNum" sz="quarter" idx="12"/>
          </p:nvPr>
        </p:nvSpPr>
        <p:spPr/>
        <p:txBody>
          <a:bodyPr/>
          <a:lstStyle/>
          <a:p>
            <a:fld id="{122A478C-3F79-4625-9278-DE5A7F29CB5A}" type="slidenum">
              <a:rPr lang="en-IN" smtClean="0"/>
              <a:t>‹#›</a:t>
            </a:fld>
            <a:endParaRPr lang="en-IN"/>
          </a:p>
        </p:txBody>
      </p:sp>
    </p:spTree>
    <p:extLst>
      <p:ext uri="{BB962C8B-B14F-4D97-AF65-F5344CB8AC3E}">
        <p14:creationId xmlns:p14="http://schemas.microsoft.com/office/powerpoint/2010/main" val="402259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A2AF5D-B204-B021-DF66-0FA6645353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C650D2F-FB0A-7756-9502-128F4CB73B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47F4FC-8094-1A3D-60DD-F6A0D5BA0A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F14A5EF-7B7C-47E5-8013-68A59B3D77C2}" type="datetimeFigureOut">
              <a:rPr lang="en-IN" smtClean="0"/>
              <a:t>07-04-2024</a:t>
            </a:fld>
            <a:endParaRPr lang="en-IN"/>
          </a:p>
        </p:txBody>
      </p:sp>
      <p:sp>
        <p:nvSpPr>
          <p:cNvPr id="5" name="Footer Placeholder 4">
            <a:extLst>
              <a:ext uri="{FF2B5EF4-FFF2-40B4-BE49-F238E27FC236}">
                <a16:creationId xmlns:a16="http://schemas.microsoft.com/office/drawing/2014/main" id="{2C0B3AEE-C8EE-675E-3E84-60729F076D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9EBF83F7-9307-78EA-D5CD-AACF96E7E8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2A478C-3F79-4625-9278-DE5A7F29CB5A}" type="slidenum">
              <a:rPr lang="en-IN" smtClean="0"/>
              <a:t>‹#›</a:t>
            </a:fld>
            <a:endParaRPr lang="en-IN"/>
          </a:p>
        </p:txBody>
      </p:sp>
    </p:spTree>
    <p:extLst>
      <p:ext uri="{BB962C8B-B14F-4D97-AF65-F5344CB8AC3E}">
        <p14:creationId xmlns:p14="http://schemas.microsoft.com/office/powerpoint/2010/main" val="84263574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registry.terraform.io/"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registry.terraform.io/providers/hashicorp/aws/latest/docs/resources/instance"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registry.terraform.io/"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wirls of paint&#10;&#10;Description automatically generated with medium confidence">
            <a:extLst>
              <a:ext uri="{FF2B5EF4-FFF2-40B4-BE49-F238E27FC236}">
                <a16:creationId xmlns:a16="http://schemas.microsoft.com/office/drawing/2014/main" id="{FEA1DB18-5ACA-DBDD-B6D1-6446CD0B81C7}"/>
              </a:ext>
            </a:extLst>
          </p:cNvPr>
          <p:cNvPicPr>
            <a:picLocks noChangeAspect="1"/>
          </p:cNvPicPr>
          <p:nvPr/>
        </p:nvPicPr>
        <p:blipFill rotWithShape="1">
          <a:blip r:embed="rId2"/>
          <a:srcRect t="21891" r="9091" b="629"/>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41CF52-4B62-4D5A-C05E-5DC76B1FE940}"/>
              </a:ext>
            </a:extLst>
          </p:cNvPr>
          <p:cNvSpPr>
            <a:spLocks noGrp="1"/>
          </p:cNvSpPr>
          <p:nvPr>
            <p:ph type="ctrTitle"/>
          </p:nvPr>
        </p:nvSpPr>
        <p:spPr>
          <a:xfrm>
            <a:off x="404553" y="3091928"/>
            <a:ext cx="9078562" cy="2387600"/>
          </a:xfrm>
        </p:spPr>
        <p:txBody>
          <a:bodyPr>
            <a:normAutofit/>
          </a:bodyPr>
          <a:lstStyle/>
          <a:p>
            <a:pPr algn="l"/>
            <a:r>
              <a:rPr lang="en-IN" sz="6600">
                <a:solidFill>
                  <a:schemeClr val="bg1"/>
                </a:solidFill>
              </a:rPr>
              <a:t>Terraform</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732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B2E44-F26D-4997-7518-2BC498EE6A4A}"/>
              </a:ext>
            </a:extLst>
          </p:cNvPr>
          <p:cNvSpPr>
            <a:spLocks noGrp="1"/>
          </p:cNvSpPr>
          <p:nvPr>
            <p:ph type="title"/>
          </p:nvPr>
        </p:nvSpPr>
        <p:spPr>
          <a:xfrm>
            <a:off x="770106" y="0"/>
            <a:ext cx="10515600" cy="1325563"/>
          </a:xfrm>
        </p:spPr>
        <p:txBody>
          <a:bodyPr>
            <a:normAutofit/>
          </a:bodyPr>
          <a:lstStyle/>
          <a:p>
            <a:r>
              <a:rPr lang="en-IN" dirty="0"/>
              <a:t>Desired State &amp; Current State:</a:t>
            </a:r>
            <a:br>
              <a:rPr lang="en-IN" dirty="0"/>
            </a:br>
            <a:r>
              <a:rPr lang="en-IN" sz="2000" dirty="0"/>
              <a:t>Terraform aims to ensure that desired state(terraform code) and current state(infra running on AWS) will be same.</a:t>
            </a:r>
          </a:p>
        </p:txBody>
      </p:sp>
      <p:pic>
        <p:nvPicPr>
          <p:cNvPr id="5" name="Picture 4">
            <a:extLst>
              <a:ext uri="{FF2B5EF4-FFF2-40B4-BE49-F238E27FC236}">
                <a16:creationId xmlns:a16="http://schemas.microsoft.com/office/drawing/2014/main" id="{C795F0E0-45E9-3051-BEB2-07A9559A330F}"/>
              </a:ext>
            </a:extLst>
          </p:cNvPr>
          <p:cNvPicPr>
            <a:picLocks noChangeAspect="1"/>
          </p:cNvPicPr>
          <p:nvPr/>
        </p:nvPicPr>
        <p:blipFill>
          <a:blip r:embed="rId2"/>
          <a:stretch>
            <a:fillRect/>
          </a:stretch>
        </p:blipFill>
        <p:spPr>
          <a:xfrm>
            <a:off x="340468" y="1403452"/>
            <a:ext cx="10311319" cy="4526921"/>
          </a:xfrm>
          <a:prstGeom prst="rect">
            <a:avLst/>
          </a:prstGeom>
        </p:spPr>
      </p:pic>
    </p:spTree>
    <p:extLst>
      <p:ext uri="{BB962C8B-B14F-4D97-AF65-F5344CB8AC3E}">
        <p14:creationId xmlns:p14="http://schemas.microsoft.com/office/powerpoint/2010/main" val="110932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207D7-65F4-4335-81DD-8FB780F9D085}"/>
              </a:ext>
            </a:extLst>
          </p:cNvPr>
          <p:cNvSpPr>
            <a:spLocks noGrp="1"/>
          </p:cNvSpPr>
          <p:nvPr>
            <p:ph type="title"/>
          </p:nvPr>
        </p:nvSpPr>
        <p:spPr>
          <a:xfrm>
            <a:off x="838200" y="365125"/>
            <a:ext cx="10515600" cy="782739"/>
          </a:xfrm>
        </p:spPr>
        <p:txBody>
          <a:bodyPr/>
          <a:lstStyle/>
          <a:p>
            <a:r>
              <a:rPr lang="en-IN" dirty="0"/>
              <a:t>Challenges.</a:t>
            </a:r>
          </a:p>
        </p:txBody>
      </p:sp>
      <p:sp>
        <p:nvSpPr>
          <p:cNvPr id="3" name="Content Placeholder 2">
            <a:extLst>
              <a:ext uri="{FF2B5EF4-FFF2-40B4-BE49-F238E27FC236}">
                <a16:creationId xmlns:a16="http://schemas.microsoft.com/office/drawing/2014/main" id="{2998DFEF-57B3-9413-B25A-DB2428664019}"/>
              </a:ext>
            </a:extLst>
          </p:cNvPr>
          <p:cNvSpPr>
            <a:spLocks noGrp="1"/>
          </p:cNvSpPr>
          <p:nvPr>
            <p:ph idx="1"/>
          </p:nvPr>
        </p:nvSpPr>
        <p:spPr>
          <a:xfrm>
            <a:off x="838200" y="1371600"/>
            <a:ext cx="10515600" cy="4805363"/>
          </a:xfrm>
        </p:spPr>
        <p:txBody>
          <a:bodyPr/>
          <a:lstStyle/>
          <a:p>
            <a:r>
              <a:rPr lang="en-IN" dirty="0"/>
              <a:t>1) If someone manually updates the infra from AWS console then terraform will try to make the changes present in desired file – terraform code . </a:t>
            </a:r>
          </a:p>
          <a:p>
            <a:r>
              <a:rPr lang="en-IN" dirty="0"/>
              <a:t>Point to note – if default values are changed from AWS console terraform desired state will still match the current state.</a:t>
            </a:r>
          </a:p>
          <a:p>
            <a:pPr marL="0" indent="0">
              <a:buNone/>
            </a:pPr>
            <a:r>
              <a:rPr lang="en-IN" dirty="0"/>
              <a:t>Example  - security group first was selected as default later changed manually but as per the terraform code it default hence whatever set manually will be considered as default.</a:t>
            </a:r>
          </a:p>
        </p:txBody>
      </p:sp>
    </p:spTree>
    <p:extLst>
      <p:ext uri="{BB962C8B-B14F-4D97-AF65-F5344CB8AC3E}">
        <p14:creationId xmlns:p14="http://schemas.microsoft.com/office/powerpoint/2010/main" val="1120140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17B03-4E3E-E155-3C4D-A59AD5F381A8}"/>
              </a:ext>
            </a:extLst>
          </p:cNvPr>
          <p:cNvSpPr>
            <a:spLocks noGrp="1"/>
          </p:cNvSpPr>
          <p:nvPr>
            <p:ph type="title"/>
          </p:nvPr>
        </p:nvSpPr>
        <p:spPr>
          <a:xfrm>
            <a:off x="838200" y="365125"/>
            <a:ext cx="10515600" cy="1074569"/>
          </a:xfrm>
        </p:spPr>
        <p:txBody>
          <a:bodyPr/>
          <a:lstStyle/>
          <a:p>
            <a:r>
              <a:rPr lang="en-IN" dirty="0"/>
              <a:t>Terraform Variables</a:t>
            </a:r>
          </a:p>
        </p:txBody>
      </p:sp>
      <p:pic>
        <p:nvPicPr>
          <p:cNvPr id="9" name="Content Placeholder 8">
            <a:extLst>
              <a:ext uri="{FF2B5EF4-FFF2-40B4-BE49-F238E27FC236}">
                <a16:creationId xmlns:a16="http://schemas.microsoft.com/office/drawing/2014/main" id="{3EF68803-4443-AD3A-1E0D-3A79A1113316}"/>
              </a:ext>
            </a:extLst>
          </p:cNvPr>
          <p:cNvPicPr>
            <a:picLocks noGrp="1" noChangeAspect="1"/>
          </p:cNvPicPr>
          <p:nvPr>
            <p:ph idx="1"/>
          </p:nvPr>
        </p:nvPicPr>
        <p:blipFill>
          <a:blip r:embed="rId2"/>
          <a:stretch>
            <a:fillRect/>
          </a:stretch>
        </p:blipFill>
        <p:spPr>
          <a:xfrm>
            <a:off x="2033020" y="1924554"/>
            <a:ext cx="8125959" cy="4153480"/>
          </a:xfrm>
        </p:spPr>
      </p:pic>
    </p:spTree>
    <p:extLst>
      <p:ext uri="{BB962C8B-B14F-4D97-AF65-F5344CB8AC3E}">
        <p14:creationId xmlns:p14="http://schemas.microsoft.com/office/powerpoint/2010/main" val="1567899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EF237-F6C5-0376-E77D-C110C6CC3F12}"/>
              </a:ext>
            </a:extLst>
          </p:cNvPr>
          <p:cNvSpPr>
            <a:spLocks noGrp="1"/>
          </p:cNvSpPr>
          <p:nvPr>
            <p:ph type="title"/>
          </p:nvPr>
        </p:nvSpPr>
        <p:spPr>
          <a:xfrm>
            <a:off x="838200" y="365126"/>
            <a:ext cx="10515600" cy="850832"/>
          </a:xfrm>
        </p:spPr>
        <p:txBody>
          <a:bodyPr>
            <a:normAutofit/>
          </a:bodyPr>
          <a:lstStyle/>
          <a:p>
            <a:r>
              <a:rPr lang="en-IN" sz="2400" dirty="0"/>
              <a:t>Resource creation – Security group –we will use variable concept here.</a:t>
            </a:r>
          </a:p>
        </p:txBody>
      </p:sp>
      <p:pic>
        <p:nvPicPr>
          <p:cNvPr id="5" name="Content Placeholder 4">
            <a:extLst>
              <a:ext uri="{FF2B5EF4-FFF2-40B4-BE49-F238E27FC236}">
                <a16:creationId xmlns:a16="http://schemas.microsoft.com/office/drawing/2014/main" id="{D0D03151-6A23-D57E-7096-07D5BD4E765C}"/>
              </a:ext>
            </a:extLst>
          </p:cNvPr>
          <p:cNvPicPr>
            <a:picLocks noGrp="1" noChangeAspect="1"/>
          </p:cNvPicPr>
          <p:nvPr>
            <p:ph idx="1"/>
          </p:nvPr>
        </p:nvPicPr>
        <p:blipFill>
          <a:blip r:embed="rId2"/>
          <a:stretch>
            <a:fillRect/>
          </a:stretch>
        </p:blipFill>
        <p:spPr>
          <a:xfrm>
            <a:off x="768486" y="1333457"/>
            <a:ext cx="10339448" cy="4512865"/>
          </a:xfrm>
        </p:spPr>
      </p:pic>
      <p:sp>
        <p:nvSpPr>
          <p:cNvPr id="6" name="TextBox 5">
            <a:extLst>
              <a:ext uri="{FF2B5EF4-FFF2-40B4-BE49-F238E27FC236}">
                <a16:creationId xmlns:a16="http://schemas.microsoft.com/office/drawing/2014/main" id="{4557E8C4-73A0-9060-47AD-BC2F33778F38}"/>
              </a:ext>
            </a:extLst>
          </p:cNvPr>
          <p:cNvSpPr txBox="1"/>
          <p:nvPr/>
        </p:nvSpPr>
        <p:spPr>
          <a:xfrm>
            <a:off x="7042826" y="1682885"/>
            <a:ext cx="2616740" cy="646331"/>
          </a:xfrm>
          <a:prstGeom prst="rect">
            <a:avLst/>
          </a:prstGeom>
          <a:noFill/>
        </p:spPr>
        <p:txBody>
          <a:bodyPr wrap="square" rtlCol="0">
            <a:spAutoFit/>
          </a:bodyPr>
          <a:lstStyle/>
          <a:p>
            <a:r>
              <a:rPr lang="en-IN" dirty="0"/>
              <a:t>Inbound and Outbound Rules for your server</a:t>
            </a:r>
          </a:p>
        </p:txBody>
      </p:sp>
    </p:spTree>
    <p:extLst>
      <p:ext uri="{BB962C8B-B14F-4D97-AF65-F5344CB8AC3E}">
        <p14:creationId xmlns:p14="http://schemas.microsoft.com/office/powerpoint/2010/main" val="306739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2B027-30F2-3B9F-268B-90001E74FC33}"/>
              </a:ext>
            </a:extLst>
          </p:cNvPr>
          <p:cNvSpPr>
            <a:spLocks noGrp="1"/>
          </p:cNvSpPr>
          <p:nvPr>
            <p:ph type="title"/>
          </p:nvPr>
        </p:nvSpPr>
        <p:spPr/>
        <p:txBody>
          <a:bodyPr/>
          <a:lstStyle/>
          <a:p>
            <a:r>
              <a:rPr lang="en-IN" dirty="0"/>
              <a:t>Data Types </a:t>
            </a:r>
          </a:p>
        </p:txBody>
      </p:sp>
      <p:pic>
        <p:nvPicPr>
          <p:cNvPr id="5" name="Content Placeholder 4">
            <a:extLst>
              <a:ext uri="{FF2B5EF4-FFF2-40B4-BE49-F238E27FC236}">
                <a16:creationId xmlns:a16="http://schemas.microsoft.com/office/drawing/2014/main" id="{E5F6328F-5289-7E7E-FA1D-071AB29DAFB2}"/>
              </a:ext>
            </a:extLst>
          </p:cNvPr>
          <p:cNvPicPr>
            <a:picLocks noGrp="1" noChangeAspect="1"/>
          </p:cNvPicPr>
          <p:nvPr>
            <p:ph idx="1"/>
          </p:nvPr>
        </p:nvPicPr>
        <p:blipFill>
          <a:blip r:embed="rId2"/>
          <a:stretch>
            <a:fillRect/>
          </a:stretch>
        </p:blipFill>
        <p:spPr>
          <a:xfrm>
            <a:off x="563539" y="2009954"/>
            <a:ext cx="8055167" cy="2873332"/>
          </a:xfrm>
        </p:spPr>
      </p:pic>
    </p:spTree>
    <p:extLst>
      <p:ext uri="{BB962C8B-B14F-4D97-AF65-F5344CB8AC3E}">
        <p14:creationId xmlns:p14="http://schemas.microsoft.com/office/powerpoint/2010/main" val="1618978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D2EA4A7-9117-AF70-8B59-96ED6FB20D56}"/>
              </a:ext>
            </a:extLst>
          </p:cNvPr>
          <p:cNvPicPr>
            <a:picLocks noGrp="1" noChangeAspect="1"/>
          </p:cNvPicPr>
          <p:nvPr>
            <p:ph idx="1"/>
          </p:nvPr>
        </p:nvPicPr>
        <p:blipFill>
          <a:blip r:embed="rId2"/>
          <a:stretch>
            <a:fillRect/>
          </a:stretch>
        </p:blipFill>
        <p:spPr>
          <a:xfrm>
            <a:off x="1801167" y="800972"/>
            <a:ext cx="8278380" cy="3229426"/>
          </a:xfrm>
        </p:spPr>
      </p:pic>
    </p:spTree>
    <p:extLst>
      <p:ext uri="{BB962C8B-B14F-4D97-AF65-F5344CB8AC3E}">
        <p14:creationId xmlns:p14="http://schemas.microsoft.com/office/powerpoint/2010/main" val="839505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B32466-C1E5-A129-E28F-149B229AE6CB}"/>
              </a:ext>
            </a:extLst>
          </p:cNvPr>
          <p:cNvPicPr>
            <a:picLocks noGrp="1" noChangeAspect="1"/>
          </p:cNvPicPr>
          <p:nvPr>
            <p:ph idx="1"/>
          </p:nvPr>
        </p:nvPicPr>
        <p:blipFill>
          <a:blip r:embed="rId2"/>
          <a:stretch>
            <a:fillRect/>
          </a:stretch>
        </p:blipFill>
        <p:spPr>
          <a:xfrm>
            <a:off x="1317936" y="929244"/>
            <a:ext cx="9703502" cy="3400900"/>
          </a:xfrm>
        </p:spPr>
      </p:pic>
    </p:spTree>
    <p:extLst>
      <p:ext uri="{BB962C8B-B14F-4D97-AF65-F5344CB8AC3E}">
        <p14:creationId xmlns:p14="http://schemas.microsoft.com/office/powerpoint/2010/main" val="3166671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339AF19-2FFC-6EC8-190C-95F1FA45123D}"/>
              </a:ext>
            </a:extLst>
          </p:cNvPr>
          <p:cNvPicPr>
            <a:picLocks noGrp="1" noChangeAspect="1"/>
          </p:cNvPicPr>
          <p:nvPr>
            <p:ph idx="1"/>
          </p:nvPr>
        </p:nvPicPr>
        <p:blipFill>
          <a:blip r:embed="rId2"/>
          <a:stretch>
            <a:fillRect/>
          </a:stretch>
        </p:blipFill>
        <p:spPr>
          <a:xfrm>
            <a:off x="1386904" y="660895"/>
            <a:ext cx="8173591" cy="4286848"/>
          </a:xfrm>
        </p:spPr>
      </p:pic>
    </p:spTree>
    <p:extLst>
      <p:ext uri="{BB962C8B-B14F-4D97-AF65-F5344CB8AC3E}">
        <p14:creationId xmlns:p14="http://schemas.microsoft.com/office/powerpoint/2010/main" val="3191810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BDCA55-F90F-2EE3-9DB2-713461241F8E}"/>
              </a:ext>
            </a:extLst>
          </p:cNvPr>
          <p:cNvPicPr>
            <a:picLocks noGrp="1" noChangeAspect="1"/>
          </p:cNvPicPr>
          <p:nvPr>
            <p:ph idx="1"/>
          </p:nvPr>
        </p:nvPicPr>
        <p:blipFill>
          <a:blip r:embed="rId2"/>
          <a:stretch>
            <a:fillRect/>
          </a:stretch>
        </p:blipFill>
        <p:spPr>
          <a:xfrm>
            <a:off x="2496388" y="863768"/>
            <a:ext cx="6868484" cy="3648584"/>
          </a:xfrm>
        </p:spPr>
      </p:pic>
    </p:spTree>
    <p:extLst>
      <p:ext uri="{BB962C8B-B14F-4D97-AF65-F5344CB8AC3E}">
        <p14:creationId xmlns:p14="http://schemas.microsoft.com/office/powerpoint/2010/main" val="1261886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492FB8-230A-789E-72CD-0E937C2595AA}"/>
              </a:ext>
            </a:extLst>
          </p:cNvPr>
          <p:cNvPicPr>
            <a:picLocks noGrp="1" noChangeAspect="1"/>
          </p:cNvPicPr>
          <p:nvPr>
            <p:ph idx="1"/>
          </p:nvPr>
        </p:nvPicPr>
        <p:blipFill>
          <a:blip r:embed="rId2"/>
          <a:stretch>
            <a:fillRect/>
          </a:stretch>
        </p:blipFill>
        <p:spPr>
          <a:xfrm>
            <a:off x="1091551" y="1037129"/>
            <a:ext cx="9307224" cy="4334480"/>
          </a:xfrm>
        </p:spPr>
      </p:pic>
    </p:spTree>
    <p:extLst>
      <p:ext uri="{BB962C8B-B14F-4D97-AF65-F5344CB8AC3E}">
        <p14:creationId xmlns:p14="http://schemas.microsoft.com/office/powerpoint/2010/main" val="2222333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8570E-0F66-DB66-9EE6-144F77F81746}"/>
              </a:ext>
            </a:extLst>
          </p:cNvPr>
          <p:cNvSpPr>
            <a:spLocks noGrp="1"/>
          </p:cNvSpPr>
          <p:nvPr>
            <p:ph type="title"/>
          </p:nvPr>
        </p:nvSpPr>
        <p:spPr>
          <a:xfrm>
            <a:off x="640080" y="325369"/>
            <a:ext cx="4368602" cy="1956841"/>
          </a:xfrm>
        </p:spPr>
        <p:txBody>
          <a:bodyPr anchor="b">
            <a:normAutofit/>
          </a:bodyPr>
          <a:lstStyle/>
          <a:p>
            <a:r>
              <a:rPr lang="en-IN" sz="5400"/>
              <a:t>Session 1 :	</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5DDFA8-B14B-1E8A-C6A9-8ED45E653E9D}"/>
              </a:ext>
            </a:extLst>
          </p:cNvPr>
          <p:cNvSpPr>
            <a:spLocks noGrp="1"/>
          </p:cNvSpPr>
          <p:nvPr>
            <p:ph idx="1"/>
          </p:nvPr>
        </p:nvSpPr>
        <p:spPr>
          <a:xfrm>
            <a:off x="640080" y="2872899"/>
            <a:ext cx="4243589" cy="3320668"/>
          </a:xfrm>
        </p:spPr>
        <p:txBody>
          <a:bodyPr>
            <a:normAutofit/>
          </a:bodyPr>
          <a:lstStyle/>
          <a:p>
            <a:pPr marL="457200" lvl="1" indent="0">
              <a:buNone/>
            </a:pPr>
            <a:r>
              <a:rPr lang="en-IN" sz="2200" b="1" i="0" dirty="0">
                <a:effectLst/>
                <a:highlight>
                  <a:srgbClr val="FFFFFF"/>
                </a:highlight>
                <a:latin typeface="-apple-system"/>
              </a:rPr>
              <a:t>Why Terraform? What is Importance of it ?</a:t>
            </a:r>
          </a:p>
          <a:p>
            <a:pPr marL="457200" lvl="1" indent="0">
              <a:buNone/>
            </a:pPr>
            <a:r>
              <a:rPr lang="en-IN" sz="2200" b="1" i="0" dirty="0">
                <a:effectLst/>
                <a:highlight>
                  <a:srgbClr val="FFFFFF"/>
                </a:highlight>
                <a:latin typeface="-apple-system"/>
              </a:rPr>
              <a:t>Terminology and Concepts.</a:t>
            </a:r>
          </a:p>
          <a:p>
            <a:pPr marL="457200" lvl="1" indent="0">
              <a:buNone/>
            </a:pPr>
            <a:r>
              <a:rPr lang="en-IN" sz="2200" b="1" dirty="0">
                <a:highlight>
                  <a:srgbClr val="FFFFFF"/>
                </a:highlight>
                <a:latin typeface="-apple-system"/>
              </a:rPr>
              <a:t>First Simple Terraform file for ec2-creation.</a:t>
            </a:r>
          </a:p>
          <a:p>
            <a:pPr marL="457200" lvl="1" indent="0">
              <a:buNone/>
            </a:pPr>
            <a:endParaRPr lang="en-IN" sz="2200" b="1" i="0" dirty="0">
              <a:effectLst/>
              <a:highlight>
                <a:srgbClr val="FFFFFF"/>
              </a:highlight>
              <a:latin typeface="-apple-system"/>
            </a:endParaRPr>
          </a:p>
          <a:p>
            <a:pPr marL="0" indent="0">
              <a:buNone/>
            </a:pPr>
            <a:endParaRPr lang="en-IN" sz="2200" b="1" dirty="0">
              <a:highlight>
                <a:srgbClr val="FFFFFF"/>
              </a:highlight>
              <a:latin typeface="-apple-system"/>
            </a:endParaRPr>
          </a:p>
          <a:p>
            <a:pPr marL="0" indent="0">
              <a:buNone/>
            </a:pPr>
            <a:r>
              <a:rPr lang="en-IN" sz="2200" b="1" dirty="0">
                <a:highlight>
                  <a:srgbClr val="FFFFFF"/>
                </a:highlight>
                <a:latin typeface="-apple-system"/>
              </a:rPr>
              <a:t>	</a:t>
            </a:r>
          </a:p>
          <a:p>
            <a:pPr marL="514350" indent="-514350">
              <a:buFont typeface="+mj-lt"/>
              <a:buAutoNum type="arabicPeriod"/>
            </a:pPr>
            <a:endParaRPr lang="en-IN" sz="2200" dirty="0"/>
          </a:p>
        </p:txBody>
      </p:sp>
      <p:pic>
        <p:nvPicPr>
          <p:cNvPr id="5" name="Picture 4">
            <a:extLst>
              <a:ext uri="{FF2B5EF4-FFF2-40B4-BE49-F238E27FC236}">
                <a16:creationId xmlns:a16="http://schemas.microsoft.com/office/drawing/2014/main" id="{6B4919DF-D52C-955A-468C-3175CB4A1EAF}"/>
              </a:ext>
            </a:extLst>
          </p:cNvPr>
          <p:cNvPicPr>
            <a:picLocks noChangeAspect="1"/>
          </p:cNvPicPr>
          <p:nvPr/>
        </p:nvPicPr>
        <p:blipFill rotWithShape="1">
          <a:blip r:embed="rId2"/>
          <a:srcRect r="4358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2418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276490-3028-BB23-C0E0-74E43A075A0E}"/>
              </a:ext>
            </a:extLst>
          </p:cNvPr>
          <p:cNvPicPr>
            <a:picLocks noGrp="1" noChangeAspect="1"/>
          </p:cNvPicPr>
          <p:nvPr>
            <p:ph idx="1"/>
          </p:nvPr>
        </p:nvPicPr>
        <p:blipFill>
          <a:blip r:embed="rId2"/>
          <a:stretch>
            <a:fillRect/>
          </a:stretch>
        </p:blipFill>
        <p:spPr>
          <a:xfrm>
            <a:off x="1262276" y="855663"/>
            <a:ext cx="9667448" cy="5321300"/>
          </a:xfrm>
        </p:spPr>
      </p:pic>
    </p:spTree>
    <p:extLst>
      <p:ext uri="{BB962C8B-B14F-4D97-AF65-F5344CB8AC3E}">
        <p14:creationId xmlns:p14="http://schemas.microsoft.com/office/powerpoint/2010/main" val="1157096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45C7AC-15C6-445C-820B-637E0924650A}"/>
              </a:ext>
            </a:extLst>
          </p:cNvPr>
          <p:cNvPicPr>
            <a:picLocks noGrp="1" noChangeAspect="1"/>
          </p:cNvPicPr>
          <p:nvPr>
            <p:ph idx="1"/>
          </p:nvPr>
        </p:nvPicPr>
        <p:blipFill>
          <a:blip r:embed="rId2"/>
          <a:stretch>
            <a:fillRect/>
          </a:stretch>
        </p:blipFill>
        <p:spPr>
          <a:xfrm>
            <a:off x="1340064" y="745854"/>
            <a:ext cx="8422374" cy="4351338"/>
          </a:xfrm>
        </p:spPr>
      </p:pic>
    </p:spTree>
    <p:extLst>
      <p:ext uri="{BB962C8B-B14F-4D97-AF65-F5344CB8AC3E}">
        <p14:creationId xmlns:p14="http://schemas.microsoft.com/office/powerpoint/2010/main" val="120910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253CDB1-B92B-81A9-B0D4-9FDD9390EE08}"/>
              </a:ext>
            </a:extLst>
          </p:cNvPr>
          <p:cNvPicPr>
            <a:picLocks noGrp="1" noChangeAspect="1"/>
          </p:cNvPicPr>
          <p:nvPr>
            <p:ph idx="1"/>
          </p:nvPr>
        </p:nvPicPr>
        <p:blipFill>
          <a:blip r:embed="rId2"/>
          <a:stretch>
            <a:fillRect/>
          </a:stretch>
        </p:blipFill>
        <p:spPr>
          <a:xfrm>
            <a:off x="2217907" y="857870"/>
            <a:ext cx="6562252" cy="5319093"/>
          </a:xfrm>
        </p:spPr>
      </p:pic>
    </p:spTree>
    <p:extLst>
      <p:ext uri="{BB962C8B-B14F-4D97-AF65-F5344CB8AC3E}">
        <p14:creationId xmlns:p14="http://schemas.microsoft.com/office/powerpoint/2010/main" val="780357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53CA74-8A2D-4B78-39DF-E1F66E935EB1}"/>
              </a:ext>
            </a:extLst>
          </p:cNvPr>
          <p:cNvSpPr>
            <a:spLocks noGrp="1"/>
          </p:cNvSpPr>
          <p:nvPr>
            <p:ph idx="1"/>
          </p:nvPr>
        </p:nvSpPr>
        <p:spPr>
          <a:xfrm>
            <a:off x="319314" y="827314"/>
            <a:ext cx="7232952" cy="5482046"/>
          </a:xfrm>
        </p:spPr>
        <p:txBody>
          <a:bodyPr>
            <a:normAutofit/>
          </a:bodyPr>
          <a:lstStyle/>
          <a:p>
            <a:r>
              <a:rPr lang="en-IN" sz="1400" b="1" i="0" dirty="0">
                <a:effectLst/>
                <a:highlight>
                  <a:srgbClr val="FFFFFF"/>
                </a:highlight>
                <a:latin typeface="-apple-system"/>
              </a:rPr>
              <a:t>Why Terraform?</a:t>
            </a:r>
          </a:p>
          <a:p>
            <a:pPr>
              <a:spcAft>
                <a:spcPts val="800"/>
              </a:spcAft>
            </a:pPr>
            <a:r>
              <a:rPr lang="en-IN" sz="1400" kern="0" dirty="0">
                <a:effectLst/>
                <a:latin typeface="Arial" panose="020B0604020202020204" pitchFamily="34" charset="0"/>
                <a:ea typeface="Times New Roman" panose="02020603050405020304" pitchFamily="18" charset="0"/>
                <a:cs typeface="Times New Roman" panose="02020603050405020304" pitchFamily="18" charset="0"/>
              </a:rPr>
              <a:t>So, you can create an infrastructure by writing  code in shell scripting, python, or any Json and yaml- template.</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spcAft>
                <a:spcPts val="800"/>
              </a:spcAft>
              <a:buNone/>
            </a:pPr>
            <a:r>
              <a:rPr lang="en-IN" sz="1400" b="1" kern="0" dirty="0">
                <a:effectLst/>
                <a:latin typeface="Arial" panose="020B0604020202020204" pitchFamily="34" charset="0"/>
                <a:ea typeface="Times New Roman" panose="02020603050405020304" pitchFamily="18" charset="0"/>
                <a:cs typeface="Times New Roman" panose="02020603050405020304" pitchFamily="18" charset="0"/>
              </a:rPr>
              <a:t>Tools available in market. </a:t>
            </a:r>
            <a:endParaRPr lang="en-IN" sz="1400" b="1" kern="1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IN" sz="1400" kern="0" dirty="0">
                <a:effectLst/>
                <a:latin typeface="Arial" panose="020B0604020202020204" pitchFamily="34" charset="0"/>
                <a:ea typeface="Times New Roman" panose="02020603050405020304" pitchFamily="18" charset="0"/>
                <a:cs typeface="Times New Roman" panose="02020603050405020304" pitchFamily="18" charset="0"/>
              </a:rPr>
              <a:t>AWS - CFT</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IN" sz="1400" kern="0" dirty="0">
                <a:effectLst/>
                <a:latin typeface="Arial" panose="020B0604020202020204" pitchFamily="34" charset="0"/>
                <a:ea typeface="Times New Roman" panose="02020603050405020304" pitchFamily="18" charset="0"/>
                <a:cs typeface="Times New Roman" panose="02020603050405020304" pitchFamily="18" charset="0"/>
              </a:rPr>
              <a:t>Azure - ARM - Azure Resource Manager</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IN" sz="1400" kern="0" dirty="0">
                <a:effectLst/>
                <a:latin typeface="Arial" panose="020B0604020202020204" pitchFamily="34" charset="0"/>
                <a:ea typeface="Times New Roman" panose="02020603050405020304" pitchFamily="18" charset="0"/>
                <a:cs typeface="Times New Roman" panose="02020603050405020304" pitchFamily="18" charset="0"/>
              </a:rPr>
              <a:t>OpenStack -Heat Templates </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IN" sz="1400" b="1" kern="0" dirty="0">
                <a:effectLst/>
                <a:latin typeface="Arial" panose="020B0604020202020204" pitchFamily="34" charset="0"/>
                <a:ea typeface="Times New Roman" panose="02020603050405020304" pitchFamily="18" charset="0"/>
                <a:cs typeface="Times New Roman" panose="02020603050405020304" pitchFamily="18" charset="0"/>
              </a:rPr>
              <a:t>If the templates are already present but then question comes why terraform</a:t>
            </a:r>
            <a:r>
              <a:rPr lang="en-IN" sz="1400" b="1" kern="0" dirty="0">
                <a:latin typeface="Arial" panose="020B0604020202020204" pitchFamily="34" charset="0"/>
                <a:ea typeface="Times New Roman" panose="02020603050405020304" pitchFamily="18" charset="0"/>
                <a:cs typeface="Times New Roman" panose="02020603050405020304" pitchFamily="18" charset="0"/>
              </a:rPr>
              <a:t>?</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IN" sz="1400" kern="0" dirty="0">
                <a:effectLst/>
                <a:latin typeface="Arial" panose="020B0604020202020204" pitchFamily="34" charset="0"/>
                <a:ea typeface="Times New Roman" panose="02020603050405020304" pitchFamily="18" charset="0"/>
                <a:cs typeface="Times New Roman" panose="02020603050405020304" pitchFamily="18" charset="0"/>
              </a:rPr>
              <a:t>let's say your organization is using AWS and one of the project comes in for Azure so as a DevOps engineer </a:t>
            </a:r>
            <a:r>
              <a:rPr lang="en-IN" sz="1400" kern="0" dirty="0" err="1">
                <a:effectLst/>
                <a:latin typeface="Arial" panose="020B0604020202020204" pitchFamily="34" charset="0"/>
                <a:ea typeface="Times New Roman" panose="02020603050405020304" pitchFamily="18" charset="0"/>
                <a:cs typeface="Times New Roman" panose="02020603050405020304" pitchFamily="18" charset="0"/>
              </a:rPr>
              <a:t>i</a:t>
            </a:r>
            <a:r>
              <a:rPr lang="en-IN" sz="1400" kern="0" dirty="0">
                <a:effectLst/>
                <a:latin typeface="Arial" panose="020B0604020202020204" pitchFamily="34" charset="0"/>
                <a:ea typeface="Times New Roman" panose="02020603050405020304" pitchFamily="18" charset="0"/>
                <a:cs typeface="Times New Roman" panose="02020603050405020304" pitchFamily="18" charset="0"/>
              </a:rPr>
              <a:t> might need to learn all tools or any person who is trying to automate the infrastructure, they cannot learn all these tools </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IN" sz="1400" kern="0" dirty="0">
                <a:effectLst/>
                <a:latin typeface="Arial" panose="020B0604020202020204" pitchFamily="34" charset="0"/>
                <a:ea typeface="Times New Roman" panose="02020603050405020304" pitchFamily="18" charset="0"/>
                <a:cs typeface="Times New Roman" panose="02020603050405020304" pitchFamily="18" charset="0"/>
              </a:rPr>
              <a:t>Terraform saw this opportunity and said we will come with universal option, and it came up with an approach called as providers.</a:t>
            </a:r>
            <a:endParaRPr lang="en-IN" sz="1400" kern="100" dirty="0">
              <a:latin typeface="Aptos" panose="020B0004020202020204" pitchFamily="34" charset="0"/>
              <a:cs typeface="Times New Roman" panose="02020603050405020304" pitchFamily="18" charset="0"/>
            </a:endParaRPr>
          </a:p>
          <a:p>
            <a:r>
              <a:rPr lang="en-IN" sz="1400" kern="0" dirty="0">
                <a:effectLst/>
                <a:latin typeface="Arial" panose="020B0604020202020204" pitchFamily="34" charset="0"/>
                <a:ea typeface="Times New Roman" panose="02020603050405020304" pitchFamily="18" charset="0"/>
                <a:cs typeface="Times New Roman" panose="02020603050405020304" pitchFamily="18" charset="0"/>
              </a:rPr>
              <a:t>So, terraform says learn HCL language and you don't need to worry about each templates or language for different cloud.</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sz="900" dirty="0"/>
          </a:p>
        </p:txBody>
      </p:sp>
      <p:pic>
        <p:nvPicPr>
          <p:cNvPr id="5" name="Picture 4" descr="Empty speech bubbles">
            <a:extLst>
              <a:ext uri="{FF2B5EF4-FFF2-40B4-BE49-F238E27FC236}">
                <a16:creationId xmlns:a16="http://schemas.microsoft.com/office/drawing/2014/main" id="{323BDC6D-5AA6-7483-8A01-3F8E76154888}"/>
              </a:ext>
            </a:extLst>
          </p:cNvPr>
          <p:cNvPicPr>
            <a:picLocks noChangeAspect="1"/>
          </p:cNvPicPr>
          <p:nvPr/>
        </p:nvPicPr>
        <p:blipFill rotWithShape="1">
          <a:blip r:embed="rId2"/>
          <a:srcRect l="31701" r="23139" b="-1"/>
          <a:stretch/>
        </p:blipFill>
        <p:spPr>
          <a:xfrm>
            <a:off x="7552266" y="10"/>
            <a:ext cx="4639733" cy="6857990"/>
          </a:xfrm>
          <a:prstGeom prst="rect">
            <a:avLst/>
          </a:prstGeom>
        </p:spPr>
      </p:pic>
    </p:spTree>
    <p:extLst>
      <p:ext uri="{BB962C8B-B14F-4D97-AF65-F5344CB8AC3E}">
        <p14:creationId xmlns:p14="http://schemas.microsoft.com/office/powerpoint/2010/main" val="433863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9F4EC-F1ED-44FB-E8F4-BA4281E431D1}"/>
              </a:ext>
            </a:extLst>
          </p:cNvPr>
          <p:cNvSpPr>
            <a:spLocks noGrp="1"/>
          </p:cNvSpPr>
          <p:nvPr>
            <p:ph type="title"/>
          </p:nvPr>
        </p:nvSpPr>
        <p:spPr/>
        <p:txBody>
          <a:bodyPr/>
          <a:lstStyle/>
          <a:p>
            <a:r>
              <a:rPr lang="en-IN" dirty="0"/>
              <a:t>Terminology and concepts</a:t>
            </a:r>
          </a:p>
        </p:txBody>
      </p:sp>
      <p:sp>
        <p:nvSpPr>
          <p:cNvPr id="3" name="Content Placeholder 2">
            <a:extLst>
              <a:ext uri="{FF2B5EF4-FFF2-40B4-BE49-F238E27FC236}">
                <a16:creationId xmlns:a16="http://schemas.microsoft.com/office/drawing/2014/main" id="{F7EC45AD-CE0E-0FEA-DDF0-A310E39F57ED}"/>
              </a:ext>
            </a:extLst>
          </p:cNvPr>
          <p:cNvSpPr>
            <a:spLocks noGrp="1"/>
          </p:cNvSpPr>
          <p:nvPr>
            <p:ph idx="1"/>
          </p:nvPr>
        </p:nvSpPr>
        <p:spPr>
          <a:solidFill>
            <a:schemeClr val="tx1"/>
          </a:solidFill>
        </p:spPr>
        <p:txBody>
          <a:bodyPr/>
          <a:lstStyle/>
          <a:p>
            <a:pPr>
              <a:lnSpc>
                <a:spcPts val="1425"/>
              </a:lnSpc>
              <a:spcAft>
                <a:spcPts val="800"/>
              </a:spcAft>
            </a:pPr>
            <a:r>
              <a:rPr lang="en-IN" sz="1800" kern="0" dirty="0">
                <a:solidFill>
                  <a:schemeClr val="bg1"/>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1. </a:t>
            </a:r>
            <a:r>
              <a:rPr lang="en-IN" sz="1800" b="1" kern="0" dirty="0">
                <a:solidFill>
                  <a:schemeClr val="bg1"/>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a:t>
            </a:r>
            <a:r>
              <a:rPr lang="en-IN" sz="1800" b="1" kern="0" dirty="0">
                <a:solidFill>
                  <a:schemeClr val="accent1">
                    <a:lumMod val="60000"/>
                    <a:lumOff val="40000"/>
                  </a:schemeClr>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Provider</a:t>
            </a:r>
            <a:r>
              <a:rPr lang="en-IN" sz="1800" b="1" kern="0" dirty="0">
                <a:solidFill>
                  <a:schemeClr val="bg1"/>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chemeClr val="bg1"/>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 A provider is a plugin for Terraform that defines and manages resources for a specific cloud or infrastructure platform. Examples of providers include AWS, Azure, Google Cloud, and many others. You configure providers in your Terraform code to interact with the desired infrastructure platform.</a:t>
            </a:r>
          </a:p>
          <a:p>
            <a:pPr>
              <a:lnSpc>
                <a:spcPts val="1425"/>
              </a:lnSpc>
              <a:spcAft>
                <a:spcPts val="800"/>
              </a:spcAft>
            </a:pPr>
            <a:r>
              <a:rPr lang="en-IN" sz="1800" kern="0" dirty="0">
                <a:solidFill>
                  <a:schemeClr val="bg1"/>
                </a:solidFill>
                <a:highlight>
                  <a:srgbClr val="1E1E1E"/>
                </a:highlight>
                <a:latin typeface="Consolas" panose="020B0609020204030204" pitchFamily="49" charset="0"/>
                <a:cs typeface="Times New Roman" panose="02020603050405020304" pitchFamily="18" charset="0"/>
              </a:rPr>
              <a:t>2. **</a:t>
            </a:r>
            <a:r>
              <a:rPr lang="en-IN" sz="1800" kern="0" dirty="0">
                <a:solidFill>
                  <a:schemeClr val="accent1">
                    <a:lumMod val="60000"/>
                    <a:lumOff val="40000"/>
                  </a:schemeClr>
                </a:solidFill>
                <a:highlight>
                  <a:srgbClr val="1E1E1E"/>
                </a:highlight>
                <a:latin typeface="Consolas" panose="020B0609020204030204" pitchFamily="49" charset="0"/>
                <a:cs typeface="Times New Roman" panose="02020603050405020304" pitchFamily="18" charset="0"/>
              </a:rPr>
              <a:t>Resource</a:t>
            </a:r>
            <a:r>
              <a:rPr lang="en-IN" sz="1800" kern="0" dirty="0">
                <a:solidFill>
                  <a:schemeClr val="bg1"/>
                </a:solidFill>
                <a:highlight>
                  <a:srgbClr val="1E1E1E"/>
                </a:highlight>
                <a:latin typeface="Consolas" panose="020B0609020204030204" pitchFamily="49" charset="0"/>
                <a:cs typeface="Times New Roman" panose="02020603050405020304" pitchFamily="18" charset="0"/>
              </a:rPr>
              <a:t>**: A resource is a specific infrastructure component that you want to create and manage using Terraform. Resources can include virtual machines, databases, storage buckets, network components, and more. </a:t>
            </a:r>
          </a:p>
          <a:p>
            <a:r>
              <a:rPr lang="en-IN" sz="1800" kern="0" dirty="0">
                <a:solidFill>
                  <a:schemeClr val="bg1"/>
                </a:solidFill>
                <a:highlight>
                  <a:srgbClr val="1E1E1E"/>
                </a:highlight>
                <a:latin typeface="Consolas" panose="020B0609020204030204" pitchFamily="49" charset="0"/>
                <a:cs typeface="Times New Roman" panose="02020603050405020304" pitchFamily="18" charset="0"/>
              </a:rPr>
              <a:t>3</a:t>
            </a:r>
            <a:r>
              <a:rPr lang="en-IN" sz="1800" kern="0" dirty="0">
                <a:solidFill>
                  <a:srgbClr val="6796E6"/>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b="1"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**Module**</a:t>
            </a:r>
            <a:r>
              <a:rPr lang="en-IN"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chemeClr val="bg1"/>
                </a:solidFill>
                <a:highlight>
                  <a:srgbClr val="1E1E1E"/>
                </a:highlight>
                <a:latin typeface="Consolas" panose="020B0609020204030204" pitchFamily="49" charset="0"/>
                <a:cs typeface="Times New Roman" panose="02020603050405020304" pitchFamily="18" charset="0"/>
              </a:rPr>
              <a:t>A module is a reusable and encapsulated unit of Terraform code. Modules allow you to package infrastructure configurations, making it easier to maintain, share, and reuse them across different parts of your infrastructure. Modules can be your own creations or come from the Terraform Registry, which hosts community-contributed modules.</a:t>
            </a:r>
          </a:p>
          <a:p>
            <a:r>
              <a:rPr lang="en-IN" sz="1800" kern="0" dirty="0">
                <a:solidFill>
                  <a:schemeClr val="bg1"/>
                </a:solidFill>
                <a:highlight>
                  <a:srgbClr val="1E1E1E"/>
                </a:highlight>
                <a:latin typeface="Consolas" panose="020B0609020204030204" pitchFamily="49" charset="0"/>
                <a:cs typeface="Times New Roman" panose="02020603050405020304" pitchFamily="18" charset="0"/>
              </a:rPr>
              <a:t>4</a:t>
            </a:r>
            <a:r>
              <a:rPr lang="en-IN" sz="1800" kern="0" dirty="0">
                <a:solidFill>
                  <a:srgbClr val="6796E6"/>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D4D4D4"/>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 </a:t>
            </a:r>
            <a:r>
              <a:rPr lang="en-IN" sz="1800" b="1" kern="0" dirty="0">
                <a:solidFill>
                  <a:srgbClr val="569CD6"/>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**Variable**</a:t>
            </a:r>
            <a:r>
              <a:rPr lang="en-IN" sz="1800" kern="0" dirty="0">
                <a:solidFill>
                  <a:srgbClr val="D4D4D4"/>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chemeClr val="bg1"/>
                </a:solidFill>
                <a:highlight>
                  <a:srgbClr val="1E1E1E"/>
                </a:highlight>
                <a:latin typeface="Consolas" panose="020B0609020204030204" pitchFamily="49" charset="0"/>
                <a:cs typeface="Times New Roman" panose="02020603050405020304" pitchFamily="18" charset="0"/>
              </a:rPr>
              <a:t>Variables in Terraform are placeholders for values that can be passed into your configurations. They make your code more flexible and reusable by allowing you to define values outside of your code and pass them in when you apply the Terraform configuration.</a:t>
            </a:r>
          </a:p>
          <a:p>
            <a:endParaRPr lang="en-IN" dirty="0"/>
          </a:p>
        </p:txBody>
      </p:sp>
    </p:spTree>
    <p:extLst>
      <p:ext uri="{BB962C8B-B14F-4D97-AF65-F5344CB8AC3E}">
        <p14:creationId xmlns:p14="http://schemas.microsoft.com/office/powerpoint/2010/main" val="359686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B61E07-F8D5-2E4A-E38A-16CC6DF3BDBD}"/>
              </a:ext>
            </a:extLst>
          </p:cNvPr>
          <p:cNvSpPr>
            <a:spLocks noGrp="1"/>
          </p:cNvSpPr>
          <p:nvPr>
            <p:ph idx="1"/>
          </p:nvPr>
        </p:nvSpPr>
        <p:spPr>
          <a:xfrm>
            <a:off x="838200" y="420914"/>
            <a:ext cx="10515600" cy="5756049"/>
          </a:xfrm>
          <a:solidFill>
            <a:schemeClr val="tx1"/>
          </a:solidFill>
        </p:spPr>
        <p:txBody>
          <a:bodyPr/>
          <a:lstStyle/>
          <a:p>
            <a:r>
              <a:rPr lang="en-IN" sz="1800" kern="0" dirty="0">
                <a:solidFill>
                  <a:schemeClr val="bg1"/>
                </a:solidFill>
                <a:highlight>
                  <a:srgbClr val="1E1E1E"/>
                </a:highlight>
                <a:latin typeface="Consolas" panose="020B0609020204030204" pitchFamily="49" charset="0"/>
                <a:cs typeface="Times New Roman" panose="02020603050405020304" pitchFamily="18" charset="0"/>
              </a:rPr>
              <a:t>5. </a:t>
            </a:r>
            <a:r>
              <a:rPr lang="en-IN" sz="1800" b="1" kern="0" dirty="0">
                <a:solidFill>
                  <a:srgbClr val="569CD6"/>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**Output**</a:t>
            </a:r>
            <a:r>
              <a:rPr lang="en-IN" sz="1800" kern="0" dirty="0">
                <a:solidFill>
                  <a:srgbClr val="D4D4D4"/>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 </a:t>
            </a:r>
            <a:r>
              <a:rPr lang="en-IN" sz="1800" b="1" kern="0" dirty="0">
                <a:solidFill>
                  <a:srgbClr val="D4D4D4"/>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Outputs are values generated by Terraform after the infrastructure has been created or updated. Outputs are typically used to display information or provide values to other parts of your infrastructure stack.</a:t>
            </a:r>
            <a:endParaRPr lang="en-IN" sz="1800" b="1" kern="100" dirty="0">
              <a:effectLst/>
              <a:highlight>
                <a:srgbClr val="1E1E1E"/>
              </a:highlight>
              <a:latin typeface="Aptos" panose="020B0004020202020204" pitchFamily="34" charset="0"/>
              <a:ea typeface="Aptos" panose="020B0004020202020204" pitchFamily="34" charset="0"/>
              <a:cs typeface="Times New Roman" panose="02020603050405020304" pitchFamily="18" charset="0"/>
            </a:endParaRPr>
          </a:p>
          <a:p>
            <a:r>
              <a:rPr lang="en-IN" sz="1800" kern="0" dirty="0">
                <a:solidFill>
                  <a:schemeClr val="bg1"/>
                </a:solidFill>
                <a:highlight>
                  <a:srgbClr val="1E1E1E"/>
                </a:highlight>
                <a:latin typeface="Consolas" panose="020B0609020204030204" pitchFamily="49" charset="0"/>
                <a:cs typeface="Times New Roman" panose="02020603050405020304" pitchFamily="18" charset="0"/>
              </a:rPr>
              <a:t>6. </a:t>
            </a:r>
            <a:r>
              <a:rPr lang="en-IN" sz="1800" b="1" kern="0" dirty="0">
                <a:solidFill>
                  <a:srgbClr val="569CD6"/>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**State File**</a:t>
            </a:r>
            <a:r>
              <a:rPr lang="en-IN" sz="1800" kern="0" dirty="0">
                <a:solidFill>
                  <a:srgbClr val="D4D4D4"/>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 </a:t>
            </a:r>
            <a:r>
              <a:rPr lang="en-IN" sz="1800" b="1" kern="0" dirty="0">
                <a:solidFill>
                  <a:srgbClr val="D4D4D4"/>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Terraform maintains a state file (often named </a:t>
            </a:r>
            <a:r>
              <a:rPr lang="en-IN" sz="1800" b="1" kern="0" dirty="0">
                <a:solidFill>
                  <a:srgbClr val="CE9178"/>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a:t>
            </a:r>
            <a:r>
              <a:rPr lang="en-IN" sz="1800" b="1" kern="0" dirty="0" err="1">
                <a:solidFill>
                  <a:srgbClr val="CE9178"/>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terraform.tfstate</a:t>
            </a:r>
            <a:r>
              <a:rPr lang="en-IN" sz="1800" b="1" kern="0" dirty="0">
                <a:solidFill>
                  <a:srgbClr val="CE9178"/>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a:t>
            </a:r>
            <a:r>
              <a:rPr lang="en-IN" sz="1800" b="1" kern="0" dirty="0">
                <a:solidFill>
                  <a:srgbClr val="D4D4D4"/>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 that keeps track of the current state of your infrastructure. This file is crucial for Terraform to understand what resources have been created and what changes need to be made during updates.</a:t>
            </a:r>
          </a:p>
          <a:p>
            <a:endParaRPr lang="en-IN" sz="1800" b="1" kern="0" dirty="0">
              <a:solidFill>
                <a:srgbClr val="D4D4D4"/>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endParaRPr>
          </a:p>
          <a:p>
            <a:pPr>
              <a:lnSpc>
                <a:spcPts val="1425"/>
              </a:lnSpc>
              <a:spcAft>
                <a:spcPts val="800"/>
              </a:spcAft>
            </a:pPr>
            <a:r>
              <a:rPr lang="en-IN" sz="1800" kern="0" dirty="0">
                <a:solidFill>
                  <a:schemeClr val="bg1"/>
                </a:solidFill>
                <a:highlight>
                  <a:srgbClr val="1E1E1E"/>
                </a:highlight>
                <a:latin typeface="Consolas" panose="020B0609020204030204" pitchFamily="49" charset="0"/>
                <a:cs typeface="Times New Roman" panose="02020603050405020304" pitchFamily="18" charset="0"/>
              </a:rPr>
              <a:t>7. </a:t>
            </a:r>
            <a:r>
              <a:rPr lang="en-IN" sz="1800" b="1" kern="0" dirty="0">
                <a:solidFill>
                  <a:srgbClr val="569CD6"/>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**Workspace**</a:t>
            </a:r>
            <a:r>
              <a:rPr lang="en-IN" sz="1800" kern="0" dirty="0">
                <a:solidFill>
                  <a:srgbClr val="D4D4D4"/>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 Workspaces in Terraform are a way to manage multiple environments (e.g., development, staging, production) with separate configurations and state files. Workspaces help keep infrastructure configurations isolated and organized.</a:t>
            </a:r>
            <a:endParaRPr lang="en-IN" sz="1800" kern="100" dirty="0">
              <a:effectLst/>
              <a:highlight>
                <a:srgbClr val="1E1E1E"/>
              </a:highlight>
              <a:latin typeface="Aptos" panose="020B0004020202020204" pitchFamily="34" charset="0"/>
              <a:ea typeface="Aptos" panose="020B0004020202020204" pitchFamily="34" charset="0"/>
              <a:cs typeface="Times New Roman" panose="02020603050405020304" pitchFamily="18" charset="0"/>
            </a:endParaRPr>
          </a:p>
          <a:p>
            <a:pPr marL="0" indent="0">
              <a:lnSpc>
                <a:spcPts val="1425"/>
              </a:lnSpc>
              <a:spcAft>
                <a:spcPts val="800"/>
              </a:spcAft>
              <a:buNone/>
            </a:pPr>
            <a:r>
              <a:rPr lang="en-IN" sz="1800" kern="0" dirty="0">
                <a:solidFill>
                  <a:srgbClr val="D4D4D4"/>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 </a:t>
            </a:r>
            <a:endParaRPr lang="en-IN" sz="1800" kern="100" dirty="0">
              <a:effectLst/>
              <a:highlight>
                <a:srgbClr val="1E1E1E"/>
              </a:highlight>
              <a:latin typeface="Aptos" panose="020B0004020202020204" pitchFamily="34" charset="0"/>
              <a:ea typeface="Aptos" panose="020B0004020202020204" pitchFamily="34" charset="0"/>
              <a:cs typeface="Times New Roman" panose="02020603050405020304" pitchFamily="18" charset="0"/>
            </a:endParaRPr>
          </a:p>
          <a:p>
            <a:r>
              <a:rPr lang="en-IN" sz="1800" kern="0" dirty="0">
                <a:solidFill>
                  <a:schemeClr val="bg1"/>
                </a:solidFill>
                <a:highlight>
                  <a:srgbClr val="1E1E1E"/>
                </a:highlight>
                <a:latin typeface="Consolas" panose="020B0609020204030204" pitchFamily="49" charset="0"/>
                <a:cs typeface="Times New Roman" panose="02020603050405020304" pitchFamily="18" charset="0"/>
              </a:rPr>
              <a:t>8. </a:t>
            </a:r>
            <a:r>
              <a:rPr lang="en-IN" sz="1800" b="1"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**Remote Backend**</a:t>
            </a:r>
            <a:r>
              <a:rPr lang="en-IN"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 remote backend is a storage location for your Terraform state files that is not stored locally. Popular choices for remote backends include Amazon S3, Azure Blob Storage, or </a:t>
            </a:r>
            <a:r>
              <a:rPr lang="en-IN" sz="1800" kern="0" dirty="0" err="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HashiCorp</a:t>
            </a:r>
            <a:r>
              <a:rPr lang="en-IN"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Terraform Cloud. </a:t>
            </a:r>
            <a:endParaRPr lang="en-IN" sz="1800" dirty="0"/>
          </a:p>
          <a:p>
            <a:endParaRPr lang="en-IN" sz="1800" b="1" kern="0" dirty="0">
              <a:solidFill>
                <a:srgbClr val="D4D4D4"/>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endParaRPr>
          </a:p>
          <a:p>
            <a:endParaRPr lang="en-IN" sz="1800" kern="0" dirty="0">
              <a:solidFill>
                <a:srgbClr val="D4D4D4"/>
              </a:solidFill>
              <a:highlight>
                <a:srgbClr val="1E1E1E"/>
              </a:highlight>
              <a:latin typeface="Consolas" panose="020B0609020204030204" pitchFamily="49" charset="0"/>
              <a:ea typeface="Aptos" panose="020B0004020202020204" pitchFamily="34" charset="0"/>
              <a:cs typeface="Times New Roman" panose="02020603050405020304" pitchFamily="18" charset="0"/>
            </a:endParaRPr>
          </a:p>
          <a:p>
            <a:endParaRPr lang="en-IN" sz="1800" kern="0" dirty="0">
              <a:solidFill>
                <a:schemeClr val="bg1"/>
              </a:solidFill>
              <a:highlight>
                <a:srgbClr val="1E1E1E"/>
              </a:highlight>
              <a:latin typeface="Consolas" panose="020B0609020204030204" pitchFamily="49" charset="0"/>
              <a:cs typeface="Times New Roman" panose="02020603050405020304" pitchFamily="18" charset="0"/>
            </a:endParaRPr>
          </a:p>
          <a:p>
            <a:endParaRPr lang="en-IN" sz="1800" kern="100" dirty="0">
              <a:effectLst/>
              <a:highlight>
                <a:srgbClr val="1E1E1E"/>
              </a:highligh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33725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274B-FBEF-8428-54E8-1134B450F0AE}"/>
              </a:ext>
            </a:extLst>
          </p:cNvPr>
          <p:cNvSpPr>
            <a:spLocks noGrp="1"/>
          </p:cNvSpPr>
          <p:nvPr>
            <p:ph type="title"/>
          </p:nvPr>
        </p:nvSpPr>
        <p:spPr/>
        <p:txBody>
          <a:bodyPr/>
          <a:lstStyle/>
          <a:p>
            <a:r>
              <a:rPr lang="en-IN" dirty="0"/>
              <a:t>Terraform Lifecycle</a:t>
            </a:r>
          </a:p>
        </p:txBody>
      </p:sp>
      <p:sp>
        <p:nvSpPr>
          <p:cNvPr id="3" name="Content Placeholder 2">
            <a:extLst>
              <a:ext uri="{FF2B5EF4-FFF2-40B4-BE49-F238E27FC236}">
                <a16:creationId xmlns:a16="http://schemas.microsoft.com/office/drawing/2014/main" id="{22B03F1B-5C09-FE4E-1247-4278A5B2ACCA}"/>
              </a:ext>
            </a:extLst>
          </p:cNvPr>
          <p:cNvSpPr>
            <a:spLocks noGrp="1"/>
          </p:cNvSpPr>
          <p:nvPr>
            <p:ph idx="1"/>
          </p:nvPr>
        </p:nvSpPr>
        <p:spPr/>
        <p:txBody>
          <a:bodyPr>
            <a:normAutofit fontScale="85000" lnSpcReduction="20000"/>
          </a:bodyPr>
          <a:lstStyle/>
          <a:p>
            <a:r>
              <a:rPr lang="en-IN" sz="2100" kern="0" dirty="0">
                <a:solidFill>
                  <a:schemeClr val="bg1"/>
                </a:solidFill>
                <a:highlight>
                  <a:srgbClr val="1E1E1E"/>
                </a:highlight>
                <a:latin typeface="Consolas" panose="020B0609020204030204" pitchFamily="49" charset="0"/>
                <a:cs typeface="Times New Roman" panose="02020603050405020304" pitchFamily="18" charset="0"/>
              </a:rPr>
              <a:t>1. </a:t>
            </a:r>
            <a:r>
              <a:rPr lang="en-IN" sz="2100" b="1" kern="0" dirty="0">
                <a:solidFill>
                  <a:srgbClr val="569CD6"/>
                </a:solidFill>
                <a:highlight>
                  <a:srgbClr val="1E1E1E"/>
                </a:highlight>
                <a:latin typeface="Consolas" panose="020B0609020204030204" pitchFamily="49" charset="0"/>
                <a:cs typeface="Times New Roman" panose="02020603050405020304" pitchFamily="18" charset="0"/>
              </a:rPr>
              <a:t>**init** :</a:t>
            </a:r>
            <a:r>
              <a:rPr lang="en-GB" sz="2100" b="1" kern="0" dirty="0">
                <a:solidFill>
                  <a:srgbClr val="569CD6"/>
                </a:solidFill>
                <a:highlight>
                  <a:srgbClr val="1E1E1E"/>
                </a:highlight>
                <a:latin typeface="Consolas" panose="020B0609020204030204" pitchFamily="49" charset="0"/>
                <a:cs typeface="Times New Roman" panose="02020603050405020304" pitchFamily="18" charset="0"/>
              </a:rPr>
              <a:t> </a:t>
            </a:r>
            <a:r>
              <a:rPr lang="en-GB" sz="2100" kern="0" dirty="0">
                <a:solidFill>
                  <a:srgbClr val="CE9178"/>
                </a:solidFill>
                <a:highlight>
                  <a:srgbClr val="1E1E1E"/>
                </a:highlight>
                <a:latin typeface="Consolas" panose="020B0609020204030204" pitchFamily="49" charset="0"/>
                <a:cs typeface="Times New Roman" panose="02020603050405020304" pitchFamily="18" charset="0"/>
              </a:rPr>
              <a:t>‘</a:t>
            </a:r>
            <a:r>
              <a:rPr lang="en-IN" sz="2100" kern="0" dirty="0">
                <a:solidFill>
                  <a:srgbClr val="CE9178"/>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terraform init’ </a:t>
            </a:r>
            <a:r>
              <a:rPr lang="en-GB" sz="2100" kern="0" dirty="0">
                <a:solidFill>
                  <a:schemeClr val="bg1"/>
                </a:solidFill>
                <a:highlight>
                  <a:srgbClr val="1E1E1E"/>
                </a:highlight>
                <a:latin typeface="Consolas" panose="020B0609020204030204" pitchFamily="49" charset="0"/>
                <a:cs typeface="Times New Roman" panose="02020603050405020304" pitchFamily="18" charset="0"/>
              </a:rPr>
              <a:t>command initializes a working directory containing Terraform configuration files. This is the first command that should be run after writing a new Terraform configuration.</a:t>
            </a:r>
            <a:endParaRPr lang="en-IN" sz="2100" kern="0" dirty="0">
              <a:solidFill>
                <a:schemeClr val="bg1"/>
              </a:solidFill>
              <a:highlight>
                <a:srgbClr val="1E1E1E"/>
              </a:highlight>
              <a:latin typeface="Consolas" panose="020B0609020204030204" pitchFamily="49" charset="0"/>
              <a:cs typeface="Times New Roman" panose="02020603050405020304" pitchFamily="18" charset="0"/>
            </a:endParaRPr>
          </a:p>
          <a:p>
            <a:endParaRPr lang="en-IN" sz="2100" kern="0" dirty="0">
              <a:solidFill>
                <a:schemeClr val="bg1"/>
              </a:solidFill>
              <a:highlight>
                <a:srgbClr val="1E1E1E"/>
              </a:highlight>
              <a:latin typeface="Consolas" panose="020B0609020204030204" pitchFamily="49" charset="0"/>
              <a:cs typeface="Times New Roman" panose="02020603050405020304" pitchFamily="18" charset="0"/>
            </a:endParaRPr>
          </a:p>
          <a:p>
            <a:r>
              <a:rPr lang="en-IN" sz="2100" kern="0" dirty="0">
                <a:solidFill>
                  <a:schemeClr val="bg1"/>
                </a:solidFill>
                <a:highlight>
                  <a:srgbClr val="1E1E1E"/>
                </a:highlight>
                <a:latin typeface="Consolas" panose="020B0609020204030204" pitchFamily="49" charset="0"/>
                <a:cs typeface="Times New Roman" panose="02020603050405020304" pitchFamily="18" charset="0"/>
              </a:rPr>
              <a:t>2. </a:t>
            </a:r>
            <a:r>
              <a:rPr lang="en-IN" sz="2100" b="1" kern="0" dirty="0">
                <a:solidFill>
                  <a:srgbClr val="569CD6"/>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**Plan**</a:t>
            </a:r>
            <a:r>
              <a:rPr lang="en-IN" sz="2100" kern="0" dirty="0">
                <a:solidFill>
                  <a:srgbClr val="D4D4D4"/>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 </a:t>
            </a:r>
            <a:r>
              <a:rPr lang="en-IN" sz="2100" kern="0" dirty="0">
                <a:solidFill>
                  <a:schemeClr val="bg1"/>
                </a:solidFill>
                <a:highlight>
                  <a:srgbClr val="1E1E1E"/>
                </a:highlight>
                <a:latin typeface="Consolas" panose="020B0609020204030204" pitchFamily="49" charset="0"/>
                <a:cs typeface="Times New Roman" panose="02020603050405020304" pitchFamily="18" charset="0"/>
              </a:rPr>
              <a:t>A </a:t>
            </a:r>
            <a:r>
              <a:rPr lang="en-IN" sz="2100" kern="0" dirty="0">
                <a:solidFill>
                  <a:srgbClr val="CE9178"/>
                </a:solidFill>
                <a:highlight>
                  <a:srgbClr val="1E1E1E"/>
                </a:highlight>
                <a:latin typeface="Consolas" panose="020B0609020204030204" pitchFamily="49" charset="0"/>
                <a:cs typeface="Times New Roman" panose="02020603050405020304" pitchFamily="18" charset="0"/>
              </a:rPr>
              <a:t>‘</a:t>
            </a:r>
            <a:r>
              <a:rPr lang="en-IN" sz="2100" kern="0" dirty="0">
                <a:solidFill>
                  <a:srgbClr val="CE9178"/>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terraform </a:t>
            </a:r>
            <a:r>
              <a:rPr lang="en-IN" sz="2100" kern="0" dirty="0">
                <a:solidFill>
                  <a:srgbClr val="CE9178"/>
                </a:solidFill>
                <a:highlight>
                  <a:srgbClr val="1E1E1E"/>
                </a:highlight>
                <a:latin typeface="Consolas" panose="020B0609020204030204" pitchFamily="49" charset="0"/>
                <a:ea typeface="Times New Roman" panose="02020603050405020304" pitchFamily="18" charset="0"/>
                <a:cs typeface="Times New Roman" panose="02020603050405020304" pitchFamily="18" charset="0"/>
              </a:rPr>
              <a:t>plan</a:t>
            </a:r>
            <a:r>
              <a:rPr lang="en-IN" sz="2100" kern="0" dirty="0">
                <a:solidFill>
                  <a:srgbClr val="CE9178"/>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 </a:t>
            </a:r>
            <a:r>
              <a:rPr lang="en-IN" sz="2100" kern="0" dirty="0">
                <a:solidFill>
                  <a:schemeClr val="bg1"/>
                </a:solidFill>
                <a:highlight>
                  <a:srgbClr val="1E1E1E"/>
                </a:highlight>
                <a:latin typeface="Consolas" panose="020B0609020204030204" pitchFamily="49" charset="0"/>
                <a:cs typeface="Times New Roman" panose="02020603050405020304" pitchFamily="18" charset="0"/>
              </a:rPr>
              <a:t>is a preview of changes that Terraform will make to your infrastructure. When you run `terraform plan`, Terraform analyses your configuration and current state, then generates a plan detailing what actions it will take during the `apply` step.</a:t>
            </a:r>
          </a:p>
          <a:p>
            <a:endParaRPr lang="en-IN" sz="2100" kern="0" dirty="0">
              <a:solidFill>
                <a:schemeClr val="bg1"/>
              </a:solidFill>
              <a:highlight>
                <a:srgbClr val="1E1E1E"/>
              </a:highlight>
              <a:latin typeface="Consolas" panose="020B0609020204030204" pitchFamily="49" charset="0"/>
              <a:cs typeface="Times New Roman" panose="02020603050405020304" pitchFamily="18" charset="0"/>
            </a:endParaRPr>
          </a:p>
          <a:p>
            <a:r>
              <a:rPr lang="en-IN" sz="2100" kern="0" dirty="0">
                <a:solidFill>
                  <a:schemeClr val="bg1"/>
                </a:solidFill>
                <a:highlight>
                  <a:srgbClr val="1E1E1E"/>
                </a:highlight>
                <a:latin typeface="Consolas" panose="020B0609020204030204" pitchFamily="49" charset="0"/>
                <a:cs typeface="Times New Roman" panose="02020603050405020304" pitchFamily="18" charset="0"/>
              </a:rPr>
              <a:t>3. </a:t>
            </a:r>
            <a:r>
              <a:rPr lang="en-IN" sz="2100" b="1" kern="0" dirty="0">
                <a:solidFill>
                  <a:srgbClr val="569CD6"/>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**Apply**</a:t>
            </a:r>
            <a:r>
              <a:rPr lang="en-IN" sz="2100" kern="0" dirty="0">
                <a:solidFill>
                  <a:srgbClr val="D4D4D4"/>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 The </a:t>
            </a:r>
            <a:r>
              <a:rPr lang="en-IN" sz="2100" kern="0" dirty="0">
                <a:solidFill>
                  <a:srgbClr val="CE9178"/>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`terraform apply`</a:t>
            </a:r>
            <a:r>
              <a:rPr lang="en-IN" sz="2100" kern="0" dirty="0">
                <a:solidFill>
                  <a:srgbClr val="D4D4D4"/>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 command is used to execute the changes specified in the plan. It creates, updates, or destroys resources based on the Terraform configuration.</a:t>
            </a:r>
            <a:endParaRPr lang="en-IN" sz="2100" kern="100" dirty="0">
              <a:effectLst/>
              <a:highlight>
                <a:srgbClr val="1E1E1E"/>
              </a:highlight>
              <a:latin typeface="Aptos" panose="020B0004020202020204" pitchFamily="34" charset="0"/>
              <a:ea typeface="Aptos" panose="020B0004020202020204" pitchFamily="34" charset="0"/>
              <a:cs typeface="Times New Roman" panose="02020603050405020304" pitchFamily="18" charset="0"/>
            </a:endParaRPr>
          </a:p>
          <a:p>
            <a:endParaRPr lang="en-IN" sz="2100" dirty="0"/>
          </a:p>
          <a:p>
            <a:r>
              <a:rPr lang="en-IN" sz="2100" kern="0" dirty="0">
                <a:solidFill>
                  <a:schemeClr val="bg1"/>
                </a:solidFill>
                <a:highlight>
                  <a:srgbClr val="1E1E1E"/>
                </a:highlight>
                <a:latin typeface="Consolas" panose="020B0609020204030204" pitchFamily="49" charset="0"/>
                <a:cs typeface="Times New Roman" panose="02020603050405020304" pitchFamily="18" charset="0"/>
              </a:rPr>
              <a:t>4. </a:t>
            </a:r>
            <a:r>
              <a:rPr lang="en-IN" sz="2100" b="1" kern="0" dirty="0">
                <a:solidFill>
                  <a:srgbClr val="569CD6"/>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**Destroy**</a:t>
            </a:r>
            <a:r>
              <a:rPr lang="en-IN" sz="2100" kern="0" dirty="0">
                <a:solidFill>
                  <a:srgbClr val="D4D4D4"/>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 The </a:t>
            </a:r>
            <a:r>
              <a:rPr lang="en-IN" sz="2100" kern="0" dirty="0">
                <a:solidFill>
                  <a:srgbClr val="CE9178"/>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`terraform destroy`</a:t>
            </a:r>
            <a:r>
              <a:rPr lang="en-IN" sz="2100" kern="0" dirty="0">
                <a:solidFill>
                  <a:srgbClr val="D4D4D4"/>
                </a:solidFill>
                <a:effectLst/>
                <a:highlight>
                  <a:srgbClr val="1E1E1E"/>
                </a:highlight>
                <a:latin typeface="Consolas" panose="020B0609020204030204" pitchFamily="49" charset="0"/>
                <a:ea typeface="Times New Roman" panose="02020603050405020304" pitchFamily="18" charset="0"/>
                <a:cs typeface="Times New Roman" panose="02020603050405020304" pitchFamily="18" charset="0"/>
              </a:rPr>
              <a:t> command is used to execute the changes specified in the plan. It creates, updates, or destroys resources based on the Terraform configuration.</a:t>
            </a:r>
            <a:endParaRPr lang="en-IN" sz="2100" kern="100" dirty="0">
              <a:effectLst/>
              <a:highlight>
                <a:srgbClr val="1E1E1E"/>
              </a:highligh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63186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esk with stethoscope and computer keyboard">
            <a:extLst>
              <a:ext uri="{FF2B5EF4-FFF2-40B4-BE49-F238E27FC236}">
                <a16:creationId xmlns:a16="http://schemas.microsoft.com/office/drawing/2014/main" id="{49E79D23-2F15-DB09-9980-CE90D76AF394}"/>
              </a:ext>
            </a:extLst>
          </p:cNvPr>
          <p:cNvPicPr>
            <a:picLocks noChangeAspect="1"/>
          </p:cNvPicPr>
          <p:nvPr/>
        </p:nvPicPr>
        <p:blipFill rotWithShape="1">
          <a:blip r:embed="rId2">
            <a:alphaModFix amt="25000"/>
          </a:blip>
          <a:srcRect t="558" b="15172"/>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A4DD9440-2E8D-CB5C-9811-31761868DE4B}"/>
              </a:ext>
            </a:extLst>
          </p:cNvPr>
          <p:cNvSpPr>
            <a:spLocks noGrp="1"/>
          </p:cNvSpPr>
          <p:nvPr>
            <p:ph idx="1"/>
          </p:nvPr>
        </p:nvSpPr>
        <p:spPr/>
        <p:txBody>
          <a:bodyPr>
            <a:normAutofit/>
          </a:bodyPr>
          <a:lstStyle/>
          <a:p>
            <a:r>
              <a:rPr lang="en-IN" dirty="0">
                <a:solidFill>
                  <a:srgbClr val="FFFFFF"/>
                </a:solidFill>
                <a:hlinkClick r:id="rId3"/>
              </a:rPr>
              <a:t>Terraform Registry</a:t>
            </a:r>
            <a:endParaRPr lang="en-IN" dirty="0">
              <a:solidFill>
                <a:srgbClr val="FFFFFF"/>
              </a:solidFill>
            </a:endParaRPr>
          </a:p>
          <a:p>
            <a:r>
              <a:rPr lang="en-IN" dirty="0" err="1">
                <a:solidFill>
                  <a:srgbClr val="FFFFFF"/>
                </a:solidFill>
                <a:hlinkClick r:id="rId4"/>
              </a:rPr>
              <a:t>aws_instance</a:t>
            </a:r>
            <a:r>
              <a:rPr lang="en-IN" dirty="0">
                <a:solidFill>
                  <a:srgbClr val="FFFFFF"/>
                </a:solidFill>
                <a:hlinkClick r:id="rId4"/>
              </a:rPr>
              <a:t> | Resources | </a:t>
            </a:r>
            <a:r>
              <a:rPr lang="en-IN" dirty="0" err="1">
                <a:solidFill>
                  <a:srgbClr val="FFFFFF"/>
                </a:solidFill>
                <a:hlinkClick r:id="rId4"/>
              </a:rPr>
              <a:t>hashicorp</a:t>
            </a:r>
            <a:r>
              <a:rPr lang="en-IN" dirty="0">
                <a:solidFill>
                  <a:srgbClr val="FFFFFF"/>
                </a:solidFill>
                <a:hlinkClick r:id="rId4"/>
              </a:rPr>
              <a:t>/</a:t>
            </a:r>
            <a:r>
              <a:rPr lang="en-IN" dirty="0" err="1">
                <a:solidFill>
                  <a:srgbClr val="FFFFFF"/>
                </a:solidFill>
                <a:hlinkClick r:id="rId4"/>
              </a:rPr>
              <a:t>aws</a:t>
            </a:r>
            <a:r>
              <a:rPr lang="en-IN" dirty="0">
                <a:solidFill>
                  <a:srgbClr val="FFFFFF"/>
                </a:solidFill>
                <a:hlinkClick r:id="rId4"/>
              </a:rPr>
              <a:t> | Terraform | Terraform Registry</a:t>
            </a:r>
            <a:endParaRPr lang="en-IN" dirty="0">
              <a:solidFill>
                <a:srgbClr val="FFFFFF"/>
              </a:solidFill>
            </a:endParaRPr>
          </a:p>
          <a:p>
            <a:endParaRPr lang="en-IN" dirty="0">
              <a:solidFill>
                <a:srgbClr val="FFFFFF"/>
              </a:solidFill>
            </a:endParaRPr>
          </a:p>
          <a:p>
            <a:r>
              <a:rPr lang="en-IN" dirty="0" err="1">
                <a:solidFill>
                  <a:srgbClr val="FFFFFF"/>
                </a:solidFill>
              </a:rPr>
              <a:t>AMICatalog</a:t>
            </a:r>
            <a:r>
              <a:rPr lang="en-IN" dirty="0">
                <a:solidFill>
                  <a:srgbClr val="FFFFFF"/>
                </a:solidFill>
              </a:rPr>
              <a:t> – You can go to AMI </a:t>
            </a:r>
            <a:r>
              <a:rPr lang="en-IN" dirty="0" err="1">
                <a:solidFill>
                  <a:srgbClr val="FFFFFF"/>
                </a:solidFill>
              </a:rPr>
              <a:t>catlog</a:t>
            </a:r>
            <a:r>
              <a:rPr lang="en-IN" dirty="0">
                <a:solidFill>
                  <a:srgbClr val="FFFFFF"/>
                </a:solidFill>
              </a:rPr>
              <a:t> to find different </a:t>
            </a:r>
            <a:r>
              <a:rPr lang="en-IN" dirty="0" err="1">
                <a:solidFill>
                  <a:srgbClr val="FFFFFF"/>
                </a:solidFill>
              </a:rPr>
              <a:t>ami</a:t>
            </a:r>
            <a:r>
              <a:rPr lang="en-IN" dirty="0">
                <a:solidFill>
                  <a:srgbClr val="FFFFFF"/>
                </a:solidFill>
              </a:rPr>
              <a:t> ids</a:t>
            </a:r>
          </a:p>
        </p:txBody>
      </p:sp>
    </p:spTree>
    <p:extLst>
      <p:ext uri="{BB962C8B-B14F-4D97-AF65-F5344CB8AC3E}">
        <p14:creationId xmlns:p14="http://schemas.microsoft.com/office/powerpoint/2010/main" val="220581978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C4F70FB-5B2B-CC0F-5BC4-5FC91E96A7F0}"/>
              </a:ext>
            </a:extLst>
          </p:cNvPr>
          <p:cNvPicPr>
            <a:picLocks noGrp="1" noChangeAspect="1"/>
          </p:cNvPicPr>
          <p:nvPr>
            <p:ph idx="1"/>
          </p:nvPr>
        </p:nvPicPr>
        <p:blipFill>
          <a:blip r:embed="rId2"/>
          <a:stretch>
            <a:fillRect/>
          </a:stretch>
        </p:blipFill>
        <p:spPr>
          <a:xfrm>
            <a:off x="1597963" y="561028"/>
            <a:ext cx="9005186" cy="4615255"/>
          </a:xfrm>
        </p:spPr>
      </p:pic>
    </p:spTree>
    <p:extLst>
      <p:ext uri="{BB962C8B-B14F-4D97-AF65-F5344CB8AC3E}">
        <p14:creationId xmlns:p14="http://schemas.microsoft.com/office/powerpoint/2010/main" val="3431627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12405-2DB0-544C-10B5-2FB3EFF93AFB}"/>
              </a:ext>
            </a:extLst>
          </p:cNvPr>
          <p:cNvSpPr>
            <a:spLocks noGrp="1"/>
          </p:cNvSpPr>
          <p:nvPr>
            <p:ph type="title"/>
          </p:nvPr>
        </p:nvSpPr>
        <p:spPr/>
        <p:txBody>
          <a:bodyPr/>
          <a:lstStyle/>
          <a:p>
            <a:r>
              <a:rPr lang="en-IN" dirty="0"/>
              <a:t>Terraform providers :  </a:t>
            </a:r>
            <a:r>
              <a:rPr lang="en-IN" dirty="0">
                <a:solidFill>
                  <a:srgbClr val="FFFFFF"/>
                </a:solidFill>
                <a:hlinkClick r:id="rId2"/>
              </a:rPr>
              <a:t>Terraform Registry</a:t>
            </a:r>
            <a:br>
              <a:rPr lang="en-IN" dirty="0">
                <a:solidFill>
                  <a:srgbClr val="FFFFFF"/>
                </a:solidFill>
              </a:rPr>
            </a:br>
            <a:endParaRPr lang="en-IN" dirty="0"/>
          </a:p>
        </p:txBody>
      </p:sp>
      <p:pic>
        <p:nvPicPr>
          <p:cNvPr id="5" name="Picture 4">
            <a:extLst>
              <a:ext uri="{FF2B5EF4-FFF2-40B4-BE49-F238E27FC236}">
                <a16:creationId xmlns:a16="http://schemas.microsoft.com/office/drawing/2014/main" id="{D25C5AFA-408A-3980-86F4-67264543B67E}"/>
              </a:ext>
            </a:extLst>
          </p:cNvPr>
          <p:cNvPicPr>
            <a:picLocks noChangeAspect="1"/>
          </p:cNvPicPr>
          <p:nvPr/>
        </p:nvPicPr>
        <p:blipFill>
          <a:blip r:embed="rId3"/>
          <a:stretch>
            <a:fillRect/>
          </a:stretch>
        </p:blipFill>
        <p:spPr>
          <a:xfrm>
            <a:off x="838200" y="1495325"/>
            <a:ext cx="9482847" cy="3867349"/>
          </a:xfrm>
          <a:prstGeom prst="rect">
            <a:avLst/>
          </a:prstGeom>
        </p:spPr>
      </p:pic>
    </p:spTree>
    <p:extLst>
      <p:ext uri="{BB962C8B-B14F-4D97-AF65-F5344CB8AC3E}">
        <p14:creationId xmlns:p14="http://schemas.microsoft.com/office/powerpoint/2010/main" val="3654609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1412</TotalTime>
  <Words>894</Words>
  <Application>Microsoft Office PowerPoint</Application>
  <PresentationFormat>Widescreen</PresentationFormat>
  <Paragraphs>54</Paragraphs>
  <Slides>22</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-apple-system</vt:lpstr>
      <vt:lpstr>Aptos</vt:lpstr>
      <vt:lpstr>Aptos Display</vt:lpstr>
      <vt:lpstr>Arial</vt:lpstr>
      <vt:lpstr>Consolas</vt:lpstr>
      <vt:lpstr>Office Theme</vt:lpstr>
      <vt:lpstr>Terraform</vt:lpstr>
      <vt:lpstr>Session 1 : </vt:lpstr>
      <vt:lpstr>PowerPoint Presentation</vt:lpstr>
      <vt:lpstr>Terminology and concepts</vt:lpstr>
      <vt:lpstr>PowerPoint Presentation</vt:lpstr>
      <vt:lpstr>Terraform Lifecycle</vt:lpstr>
      <vt:lpstr>PowerPoint Presentation</vt:lpstr>
      <vt:lpstr>PowerPoint Presentation</vt:lpstr>
      <vt:lpstr>Terraform providers :  Terraform Registry </vt:lpstr>
      <vt:lpstr>Desired State &amp; Current State: Terraform aims to ensure that desired state(terraform code) and current state(infra running on AWS) will be same.</vt:lpstr>
      <vt:lpstr>Challenges.</vt:lpstr>
      <vt:lpstr>Terraform Variables</vt:lpstr>
      <vt:lpstr>Resource creation – Security group –we will use variable concept here.</vt:lpstr>
      <vt:lpstr>Data Types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Terraform</dc:title>
  <dc:creator>William George</dc:creator>
  <cp:lastModifiedBy>William George</cp:lastModifiedBy>
  <cp:revision>1</cp:revision>
  <dcterms:created xsi:type="dcterms:W3CDTF">2024-04-07T08:09:05Z</dcterms:created>
  <dcterms:modified xsi:type="dcterms:W3CDTF">2024-04-08T07:41:17Z</dcterms:modified>
</cp:coreProperties>
</file>